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5" r:id="rId2"/>
    <p:sldMasterId id="2147483739" r:id="rId3"/>
    <p:sldMasterId id="2147483751" r:id="rId4"/>
    <p:sldMasterId id="2147483763" r:id="rId5"/>
    <p:sldMasterId id="2147483775" r:id="rId6"/>
  </p:sldMasterIdLst>
  <p:notesMasterIdLst>
    <p:notesMasterId r:id="rId59"/>
  </p:notesMasterIdLst>
  <p:handoutMasterIdLst>
    <p:handoutMasterId r:id="rId60"/>
  </p:handoutMasterIdLst>
  <p:sldIdLst>
    <p:sldId id="258" r:id="rId7"/>
    <p:sldId id="324" r:id="rId8"/>
    <p:sldId id="328" r:id="rId9"/>
    <p:sldId id="297" r:id="rId10"/>
    <p:sldId id="259" r:id="rId11"/>
    <p:sldId id="344" r:id="rId12"/>
    <p:sldId id="278" r:id="rId13"/>
    <p:sldId id="260" r:id="rId14"/>
    <p:sldId id="256" r:id="rId15"/>
    <p:sldId id="263" r:id="rId16"/>
    <p:sldId id="306" r:id="rId17"/>
    <p:sldId id="271" r:id="rId18"/>
    <p:sldId id="266" r:id="rId19"/>
    <p:sldId id="265" r:id="rId20"/>
    <p:sldId id="264" r:id="rId21"/>
    <p:sldId id="339" r:id="rId22"/>
    <p:sldId id="340" r:id="rId23"/>
    <p:sldId id="341" r:id="rId24"/>
    <p:sldId id="309" r:id="rId25"/>
    <p:sldId id="279" r:id="rId26"/>
    <p:sldId id="281" r:id="rId27"/>
    <p:sldId id="348" r:id="rId28"/>
    <p:sldId id="308" r:id="rId29"/>
    <p:sldId id="313" r:id="rId30"/>
    <p:sldId id="342" r:id="rId31"/>
    <p:sldId id="305" r:id="rId32"/>
    <p:sldId id="322" r:id="rId33"/>
    <p:sldId id="331" r:id="rId34"/>
    <p:sldId id="302" r:id="rId35"/>
    <p:sldId id="329" r:id="rId36"/>
    <p:sldId id="346" r:id="rId37"/>
    <p:sldId id="332" r:id="rId38"/>
    <p:sldId id="333" r:id="rId39"/>
    <p:sldId id="334" r:id="rId40"/>
    <p:sldId id="335" r:id="rId41"/>
    <p:sldId id="269" r:id="rId42"/>
    <p:sldId id="330" r:id="rId43"/>
    <p:sldId id="347" r:id="rId44"/>
    <p:sldId id="311" r:id="rId45"/>
    <p:sldId id="337" r:id="rId46"/>
    <p:sldId id="319" r:id="rId47"/>
    <p:sldId id="338" r:id="rId48"/>
    <p:sldId id="314" r:id="rId49"/>
    <p:sldId id="320" r:id="rId50"/>
    <p:sldId id="321" r:id="rId51"/>
    <p:sldId id="315" r:id="rId52"/>
    <p:sldId id="317" r:id="rId53"/>
    <p:sldId id="301" r:id="rId54"/>
    <p:sldId id="296" r:id="rId55"/>
    <p:sldId id="298" r:id="rId56"/>
    <p:sldId id="316" r:id="rId57"/>
    <p:sldId id="277" r:id="rId5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3333CC"/>
    <a:srgbClr val="003300"/>
    <a:srgbClr val="666699"/>
    <a:srgbClr val="006600"/>
    <a:srgbClr val="000066"/>
    <a:srgbClr val="0033CC"/>
    <a:srgbClr val="008000"/>
    <a:srgbClr val="CC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1" autoAdjust="0"/>
    <p:restoredTop sz="94728" autoAdjust="0"/>
  </p:normalViewPr>
  <p:slideViewPr>
    <p:cSldViewPr>
      <p:cViewPr varScale="1">
        <p:scale>
          <a:sx n="99" d="100"/>
          <a:sy n="99" d="100"/>
        </p:scale>
        <p:origin x="-10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650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5" Type="http://schemas.openxmlformats.org/officeDocument/2006/relationships/slideMaster" Target="slideMasters/slideMaster5.xml"/><Relationship Id="rId61" Type="http://schemas.openxmlformats.org/officeDocument/2006/relationships/presProps" Target="presProps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tableStyles" Target="tableStyle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889EC5-F32A-46C0-80C9-CD79894A134C}" type="doc">
      <dgm:prSet loTypeId="urn:microsoft.com/office/officeart/2005/8/layout/radial4" loCatId="relationship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20DA018-B56D-4B9F-AE4B-83AC1B1EDA60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смайлики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409EABAE-BC52-47C1-A39D-DE66E9C79156}" type="parTrans" cxnId="{DFE3899F-97FF-43BB-BAF2-146EF408CCB3}">
      <dgm:prSet/>
      <dgm:spPr/>
      <dgm:t>
        <a:bodyPr/>
        <a:lstStyle/>
        <a:p>
          <a:endParaRPr lang="ru-RU"/>
        </a:p>
      </dgm:t>
    </dgm:pt>
    <dgm:pt modelId="{3F147B4B-7EE8-48E8-94C0-76A544492A6B}" type="sibTrans" cxnId="{DFE3899F-97FF-43BB-BAF2-146EF408CCB3}">
      <dgm:prSet/>
      <dgm:spPr/>
      <dgm:t>
        <a:bodyPr/>
        <a:lstStyle/>
        <a:p>
          <a:endParaRPr lang="ru-RU"/>
        </a:p>
      </dgm:t>
    </dgm:pt>
    <dgm:pt modelId="{B87298A1-464B-4C9D-8993-903F1A0ADC4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хорошо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E0965EF-9BBD-493D-A5BA-538DA8FCA272}" type="parTrans" cxnId="{24780575-E36F-4341-929B-42ED956F701B}">
      <dgm:prSet/>
      <dgm:spPr/>
      <dgm:t>
        <a:bodyPr/>
        <a:lstStyle/>
        <a:p>
          <a:endParaRPr lang="ru-RU"/>
        </a:p>
      </dgm:t>
    </dgm:pt>
    <dgm:pt modelId="{701F8EC5-48B5-4157-96A7-51F54A1F4E57}" type="sibTrans" cxnId="{24780575-E36F-4341-929B-42ED956F701B}">
      <dgm:prSet/>
      <dgm:spPr/>
      <dgm:t>
        <a:bodyPr/>
        <a:lstStyle/>
        <a:p>
          <a:endParaRPr lang="ru-RU"/>
        </a:p>
      </dgm:t>
    </dgm:pt>
    <dgm:pt modelId="{A1F31C05-2D05-4D35-86BE-21A48781AF55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Так себе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9A615DF-4CC0-43FF-A3A2-835DFA0E663C}" type="parTrans" cxnId="{06B434E7-65C4-48A6-AD00-9049563167A3}">
      <dgm:prSet/>
      <dgm:spPr/>
      <dgm:t>
        <a:bodyPr/>
        <a:lstStyle/>
        <a:p>
          <a:endParaRPr lang="ru-RU"/>
        </a:p>
      </dgm:t>
    </dgm:pt>
    <dgm:pt modelId="{890A0AE0-F3DB-4ADA-A24F-B6C7A381735F}" type="sibTrans" cxnId="{06B434E7-65C4-48A6-AD00-9049563167A3}">
      <dgm:prSet/>
      <dgm:spPr/>
      <dgm:t>
        <a:bodyPr/>
        <a:lstStyle/>
        <a:p>
          <a:endParaRPr lang="ru-RU"/>
        </a:p>
      </dgm:t>
    </dgm:pt>
    <dgm:pt modelId="{0043B639-5E85-4D85-90B0-A7A79D009DF8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плохо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B3C1B3D-1FA6-471C-BF7C-187A4A40A6C9}" type="parTrans" cxnId="{68ADCD4D-7A7F-42CB-A55A-E77E1EE7976E}">
      <dgm:prSet/>
      <dgm:spPr/>
      <dgm:t>
        <a:bodyPr/>
        <a:lstStyle/>
        <a:p>
          <a:endParaRPr lang="ru-RU"/>
        </a:p>
      </dgm:t>
    </dgm:pt>
    <dgm:pt modelId="{F5644AC0-68C0-4D50-B807-12246F40B720}" type="sibTrans" cxnId="{68ADCD4D-7A7F-42CB-A55A-E77E1EE7976E}">
      <dgm:prSet/>
      <dgm:spPr/>
      <dgm:t>
        <a:bodyPr/>
        <a:lstStyle/>
        <a:p>
          <a:endParaRPr lang="ru-RU"/>
        </a:p>
      </dgm:t>
    </dgm:pt>
    <dgm:pt modelId="{CBDD85C0-A840-4E80-B5D8-1EAC852C2D5E}" type="pres">
      <dgm:prSet presAssocID="{7B889EC5-F32A-46C0-80C9-CD79894A134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24C326-E6C4-4ECD-964B-B54746FD89B8}" type="pres">
      <dgm:prSet presAssocID="{D20DA018-B56D-4B9F-AE4B-83AC1B1EDA60}" presName="centerShape" presStyleLbl="node0" presStyleIdx="0" presStyleCnt="1" custLinFactNeighborX="1301" custLinFactNeighborY="1151"/>
      <dgm:spPr/>
      <dgm:t>
        <a:bodyPr/>
        <a:lstStyle/>
        <a:p>
          <a:endParaRPr lang="ru-RU"/>
        </a:p>
      </dgm:t>
    </dgm:pt>
    <dgm:pt modelId="{46BC7CCC-2905-490D-8CF9-5DC42FC42D47}" type="pres">
      <dgm:prSet presAssocID="{6E0965EF-9BBD-493D-A5BA-538DA8FCA272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8730DD4E-6F83-47DF-9F39-47B673703A3B}" type="pres">
      <dgm:prSet presAssocID="{B87298A1-464B-4C9D-8993-903F1A0ADC4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8B1981-BA4A-428B-BDD0-F2540836C50B}" type="pres">
      <dgm:prSet presAssocID="{D9A615DF-4CC0-43FF-A3A2-835DFA0E663C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DC854DD9-FDE3-492F-AB20-605094574982}" type="pres">
      <dgm:prSet presAssocID="{A1F31C05-2D05-4D35-86BE-21A48781AF5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D857BF-DA8D-49F2-8EAB-7213C1EA981A}" type="pres">
      <dgm:prSet presAssocID="{7B3C1B3D-1FA6-471C-BF7C-187A4A40A6C9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7C6F5063-1A3D-4552-ADF6-20368458F18C}" type="pres">
      <dgm:prSet presAssocID="{0043B639-5E85-4D85-90B0-A7A79D009DF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ADCD4D-7A7F-42CB-A55A-E77E1EE7976E}" srcId="{D20DA018-B56D-4B9F-AE4B-83AC1B1EDA60}" destId="{0043B639-5E85-4D85-90B0-A7A79D009DF8}" srcOrd="2" destOrd="0" parTransId="{7B3C1B3D-1FA6-471C-BF7C-187A4A40A6C9}" sibTransId="{F5644AC0-68C0-4D50-B807-12246F40B720}"/>
    <dgm:cxn modelId="{E4B6153F-3EBB-4E3E-A93C-5F0051D1D53D}" type="presOf" srcId="{A1F31C05-2D05-4D35-86BE-21A48781AF55}" destId="{DC854DD9-FDE3-492F-AB20-605094574982}" srcOrd="0" destOrd="0" presId="urn:microsoft.com/office/officeart/2005/8/layout/radial4"/>
    <dgm:cxn modelId="{E73D7ADA-03F9-4793-81EF-43B410118824}" type="presOf" srcId="{0043B639-5E85-4D85-90B0-A7A79D009DF8}" destId="{7C6F5063-1A3D-4552-ADF6-20368458F18C}" srcOrd="0" destOrd="0" presId="urn:microsoft.com/office/officeart/2005/8/layout/radial4"/>
    <dgm:cxn modelId="{0BF3A7E6-FFA7-4CA3-B799-C1F516440850}" type="presOf" srcId="{D20DA018-B56D-4B9F-AE4B-83AC1B1EDA60}" destId="{E224C326-E6C4-4ECD-964B-B54746FD89B8}" srcOrd="0" destOrd="0" presId="urn:microsoft.com/office/officeart/2005/8/layout/radial4"/>
    <dgm:cxn modelId="{246F38B7-02D3-4C8C-BA41-D075E1AA3AA2}" type="presOf" srcId="{7B3C1B3D-1FA6-471C-BF7C-187A4A40A6C9}" destId="{9BD857BF-DA8D-49F2-8EAB-7213C1EA981A}" srcOrd="0" destOrd="0" presId="urn:microsoft.com/office/officeart/2005/8/layout/radial4"/>
    <dgm:cxn modelId="{428C14EB-6CC2-48A2-B268-2308E574AD0C}" type="presOf" srcId="{D9A615DF-4CC0-43FF-A3A2-835DFA0E663C}" destId="{BB8B1981-BA4A-428B-BDD0-F2540836C50B}" srcOrd="0" destOrd="0" presId="urn:microsoft.com/office/officeart/2005/8/layout/radial4"/>
    <dgm:cxn modelId="{3CAE2E93-3DEC-4946-807E-C5EB63421F33}" type="presOf" srcId="{6E0965EF-9BBD-493D-A5BA-538DA8FCA272}" destId="{46BC7CCC-2905-490D-8CF9-5DC42FC42D47}" srcOrd="0" destOrd="0" presId="urn:microsoft.com/office/officeart/2005/8/layout/radial4"/>
    <dgm:cxn modelId="{37D5B43A-02E0-45C1-9C75-84CFFC99BFA4}" type="presOf" srcId="{7B889EC5-F32A-46C0-80C9-CD79894A134C}" destId="{CBDD85C0-A840-4E80-B5D8-1EAC852C2D5E}" srcOrd="0" destOrd="0" presId="urn:microsoft.com/office/officeart/2005/8/layout/radial4"/>
    <dgm:cxn modelId="{06B434E7-65C4-48A6-AD00-9049563167A3}" srcId="{D20DA018-B56D-4B9F-AE4B-83AC1B1EDA60}" destId="{A1F31C05-2D05-4D35-86BE-21A48781AF55}" srcOrd="1" destOrd="0" parTransId="{D9A615DF-4CC0-43FF-A3A2-835DFA0E663C}" sibTransId="{890A0AE0-F3DB-4ADA-A24F-B6C7A381735F}"/>
    <dgm:cxn modelId="{434C7C04-680D-46BB-9851-7780AFEE29DC}" type="presOf" srcId="{B87298A1-464B-4C9D-8993-903F1A0ADC4F}" destId="{8730DD4E-6F83-47DF-9F39-47B673703A3B}" srcOrd="0" destOrd="0" presId="urn:microsoft.com/office/officeart/2005/8/layout/radial4"/>
    <dgm:cxn modelId="{DFE3899F-97FF-43BB-BAF2-146EF408CCB3}" srcId="{7B889EC5-F32A-46C0-80C9-CD79894A134C}" destId="{D20DA018-B56D-4B9F-AE4B-83AC1B1EDA60}" srcOrd="0" destOrd="0" parTransId="{409EABAE-BC52-47C1-A39D-DE66E9C79156}" sibTransId="{3F147B4B-7EE8-48E8-94C0-76A544492A6B}"/>
    <dgm:cxn modelId="{24780575-E36F-4341-929B-42ED956F701B}" srcId="{D20DA018-B56D-4B9F-AE4B-83AC1B1EDA60}" destId="{B87298A1-464B-4C9D-8993-903F1A0ADC4F}" srcOrd="0" destOrd="0" parTransId="{6E0965EF-9BBD-493D-A5BA-538DA8FCA272}" sibTransId="{701F8EC5-48B5-4157-96A7-51F54A1F4E57}"/>
    <dgm:cxn modelId="{DA91363E-C86F-4133-A9C1-397CAA61329A}" type="presParOf" srcId="{CBDD85C0-A840-4E80-B5D8-1EAC852C2D5E}" destId="{E224C326-E6C4-4ECD-964B-B54746FD89B8}" srcOrd="0" destOrd="0" presId="urn:microsoft.com/office/officeart/2005/8/layout/radial4"/>
    <dgm:cxn modelId="{95700F30-5880-4092-92F5-6715A356D9A8}" type="presParOf" srcId="{CBDD85C0-A840-4E80-B5D8-1EAC852C2D5E}" destId="{46BC7CCC-2905-490D-8CF9-5DC42FC42D47}" srcOrd="1" destOrd="0" presId="urn:microsoft.com/office/officeart/2005/8/layout/radial4"/>
    <dgm:cxn modelId="{01535BFD-C918-4D14-8457-51C86273A7E3}" type="presParOf" srcId="{CBDD85C0-A840-4E80-B5D8-1EAC852C2D5E}" destId="{8730DD4E-6F83-47DF-9F39-47B673703A3B}" srcOrd="2" destOrd="0" presId="urn:microsoft.com/office/officeart/2005/8/layout/radial4"/>
    <dgm:cxn modelId="{E5D8CCAC-9FF3-436D-8E92-0BB4487C5D9F}" type="presParOf" srcId="{CBDD85C0-A840-4E80-B5D8-1EAC852C2D5E}" destId="{BB8B1981-BA4A-428B-BDD0-F2540836C50B}" srcOrd="3" destOrd="0" presId="urn:microsoft.com/office/officeart/2005/8/layout/radial4"/>
    <dgm:cxn modelId="{04EA6BCE-67CA-4B43-8FED-3352CE77C619}" type="presParOf" srcId="{CBDD85C0-A840-4E80-B5D8-1EAC852C2D5E}" destId="{DC854DD9-FDE3-492F-AB20-605094574982}" srcOrd="4" destOrd="0" presId="urn:microsoft.com/office/officeart/2005/8/layout/radial4"/>
    <dgm:cxn modelId="{3E90D5BA-D8AD-41A7-90CE-5CB0108E76E6}" type="presParOf" srcId="{CBDD85C0-A840-4E80-B5D8-1EAC852C2D5E}" destId="{9BD857BF-DA8D-49F2-8EAB-7213C1EA981A}" srcOrd="5" destOrd="0" presId="urn:microsoft.com/office/officeart/2005/8/layout/radial4"/>
    <dgm:cxn modelId="{51FF9845-54AB-4199-8845-A2BFCF2825DA}" type="presParOf" srcId="{CBDD85C0-A840-4E80-B5D8-1EAC852C2D5E}" destId="{7C6F5063-1A3D-4552-ADF6-20368458F18C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24C326-E6C4-4ECD-964B-B54746FD89B8}">
      <dsp:nvSpPr>
        <dsp:cNvPr id="0" name=""/>
        <dsp:cNvSpPr/>
      </dsp:nvSpPr>
      <dsp:spPr>
        <a:xfrm>
          <a:off x="2088243" y="1968724"/>
          <a:ext cx="1503435" cy="1503435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смайлики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08416" y="2188897"/>
        <a:ext cx="1063089" cy="1063089"/>
      </dsp:txXfrm>
    </dsp:sp>
    <dsp:sp modelId="{46BC7CCC-2905-490D-8CF9-5DC42FC42D47}">
      <dsp:nvSpPr>
        <dsp:cNvPr id="0" name=""/>
        <dsp:cNvSpPr/>
      </dsp:nvSpPr>
      <dsp:spPr>
        <a:xfrm rot="12852232">
          <a:off x="909048" y="1656439"/>
          <a:ext cx="1361412" cy="42847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30DD4E-6F83-47DF-9F39-47B673703A3B}">
      <dsp:nvSpPr>
        <dsp:cNvPr id="0" name=""/>
        <dsp:cNvSpPr/>
      </dsp:nvSpPr>
      <dsp:spPr>
        <a:xfrm>
          <a:off x="312649" y="916721"/>
          <a:ext cx="1428263" cy="11426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хорошо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6115" y="950187"/>
        <a:ext cx="1361331" cy="1075679"/>
      </dsp:txXfrm>
    </dsp:sp>
    <dsp:sp modelId="{BB8B1981-BA4A-428B-BDD0-F2540836C50B}">
      <dsp:nvSpPr>
        <dsp:cNvPr id="0" name=""/>
        <dsp:cNvSpPr/>
      </dsp:nvSpPr>
      <dsp:spPr>
        <a:xfrm rot="16110649">
          <a:off x="2141559" y="1018468"/>
          <a:ext cx="1319451" cy="42847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-13825"/>
                <a:lumOff val="14833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0"/>
                <a:satOff val="-13825"/>
                <a:lumOff val="14833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0"/>
                <a:satOff val="-13825"/>
                <a:lumOff val="148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C854DD9-FDE3-492F-AB20-605094574982}">
      <dsp:nvSpPr>
        <dsp:cNvPr id="0" name=""/>
        <dsp:cNvSpPr/>
      </dsp:nvSpPr>
      <dsp:spPr>
        <a:xfrm>
          <a:off x="2070008" y="1898"/>
          <a:ext cx="1428263" cy="11426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-14010"/>
                <a:lumOff val="15876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-14010"/>
                <a:lumOff val="15876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14010"/>
                <a:lumOff val="15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Так себе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03474" y="35364"/>
        <a:ext cx="1361331" cy="1075679"/>
      </dsp:txXfrm>
    </dsp:sp>
    <dsp:sp modelId="{9BD857BF-DA8D-49F2-8EAB-7213C1EA981A}">
      <dsp:nvSpPr>
        <dsp:cNvPr id="0" name=""/>
        <dsp:cNvSpPr/>
      </dsp:nvSpPr>
      <dsp:spPr>
        <a:xfrm rot="19445062">
          <a:off x="3387660" y="1647753"/>
          <a:ext cx="1275043" cy="42847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-27650"/>
                <a:lumOff val="29667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0"/>
                <a:satOff val="-27650"/>
                <a:lumOff val="29667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0"/>
                <a:satOff val="-27650"/>
                <a:lumOff val="2966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C6F5063-1A3D-4552-ADF6-20368458F18C}">
      <dsp:nvSpPr>
        <dsp:cNvPr id="0" name=""/>
        <dsp:cNvSpPr/>
      </dsp:nvSpPr>
      <dsp:spPr>
        <a:xfrm>
          <a:off x="3827366" y="916721"/>
          <a:ext cx="1428263" cy="11426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-28019"/>
                <a:lumOff val="31752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-28019"/>
                <a:lumOff val="31752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28019"/>
                <a:lumOff val="31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плохо</a:t>
          </a:r>
          <a:endParaRPr lang="ru-RU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60832" y="950187"/>
        <a:ext cx="1361331" cy="10756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522DD02-8AD5-4D23-8D5A-3D8546AA1BE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639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E94B2F8-CDEE-439D-8871-5304DC05E0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835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70364C-D613-4F62-80FE-C9ECB5196404}" type="slidenum">
              <a:rPr lang="ru-RU"/>
              <a:pPr/>
              <a:t>9</a:t>
            </a:fld>
            <a:endParaRPr lang="ru-RU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242FCA-704A-47E1-AF75-880C32C783A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5588" y="-11796713"/>
            <a:ext cx="16649701" cy="12488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76875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4E33FB0-CFCB-4439-9B8C-7FBDC6D7B0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2FD980-0206-4EAC-919C-56C546BAC0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DD5CC-7FA7-4537-9437-BCEBC7D63D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D30F-7F3D-4D8A-8E27-2161C317F1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19776-3D65-4119-B139-3B4C7F5643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86809-D387-4E1B-BCC4-71417985B5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FAD74-1852-46FD-931E-A20A568CF8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47E03C-F042-4F35-BA17-E5B0BD0417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AD734B-718E-4AEB-BE0B-BD7F747FE7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772AB-88A4-40A0-99B2-E82AA67F88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357F7-00CD-4DCB-97DB-61080F5C47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7244B-9C48-406F-B104-6E1CDEC088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9906D-01BF-49A7-84C9-218774C192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2E80E-A7C1-49F3-AB26-0FDD7F044A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F3BAF-8CCA-40D7-AF5E-156A284419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4F57D-0A0D-45F1-8DFA-5E68AEB10FF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017FF-3411-4F6B-B8AE-0012EFDCFA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7467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7467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1438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1F99D9-68CE-47F1-9DE1-4075848B5A92}" type="datetimeFigureOut">
              <a:rPr lang="ru-RU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12.04.2019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21438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D582D0-3CCC-4773-8538-4D973451362A}" type="slidenum">
              <a:rPr lang="ru-RU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1"/>
          <p:cNvSpPr>
            <a:spLocks/>
          </p:cNvSpPr>
          <p:nvPr/>
        </p:nvSpPr>
        <p:spPr bwMode="gray">
          <a:xfrm>
            <a:off x="0" y="3481388"/>
            <a:ext cx="9155113" cy="3376612"/>
          </a:xfrm>
          <a:custGeom>
            <a:avLst/>
            <a:gdLst>
              <a:gd name="T0" fmla="*/ 0 w 5767"/>
              <a:gd name="T1" fmla="*/ 2147483647 h 2127"/>
              <a:gd name="T2" fmla="*/ 2147483647 w 5767"/>
              <a:gd name="T3" fmla="*/ 0 h 2127"/>
              <a:gd name="T4" fmla="*/ 2147483647 w 5767"/>
              <a:gd name="T5" fmla="*/ 2147483647 h 2127"/>
              <a:gd name="T6" fmla="*/ 0 w 5767"/>
              <a:gd name="T7" fmla="*/ 2147483647 h 2127"/>
              <a:gd name="T8" fmla="*/ 0 w 5767"/>
              <a:gd name="T9" fmla="*/ 2147483647 h 2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7" h="2127">
                <a:moveTo>
                  <a:pt x="0" y="1760"/>
                </a:moveTo>
                <a:lnTo>
                  <a:pt x="5767" y="0"/>
                </a:lnTo>
                <a:lnTo>
                  <a:pt x="5760" y="2127"/>
                </a:lnTo>
                <a:lnTo>
                  <a:pt x="0" y="2127"/>
                </a:lnTo>
                <a:lnTo>
                  <a:pt x="0" y="176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/>
              <a:cs typeface="+mn-cs"/>
            </a:endParaRPr>
          </a:p>
        </p:txBody>
      </p:sp>
      <p:sp>
        <p:nvSpPr>
          <p:cNvPr id="5" name="AutoShape 32" descr="06"/>
          <p:cNvSpPr>
            <a:spLocks noChangeArrowheads="1"/>
          </p:cNvSpPr>
          <p:nvPr/>
        </p:nvSpPr>
        <p:spPr bwMode="gray">
          <a:xfrm rot="20584390">
            <a:off x="-141288" y="5310188"/>
            <a:ext cx="2541588" cy="573087"/>
          </a:xfrm>
          <a:prstGeom prst="parallelogram">
            <a:avLst>
              <a:gd name="adj" fmla="val 30059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/>
              <a:cs typeface="+mn-cs"/>
            </a:endParaRPr>
          </a:p>
        </p:txBody>
      </p:sp>
      <p:sp>
        <p:nvSpPr>
          <p:cNvPr id="6" name="AutoShape 33" descr="05"/>
          <p:cNvSpPr>
            <a:spLocks noChangeArrowheads="1"/>
          </p:cNvSpPr>
          <p:nvPr/>
        </p:nvSpPr>
        <p:spPr bwMode="gray">
          <a:xfrm rot="20584390">
            <a:off x="2154238" y="4610100"/>
            <a:ext cx="2546350" cy="573088"/>
          </a:xfrm>
          <a:prstGeom prst="parallelogram">
            <a:avLst>
              <a:gd name="adj" fmla="val 30115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/>
              <a:cs typeface="+mn-cs"/>
            </a:endParaRPr>
          </a:p>
        </p:txBody>
      </p:sp>
      <p:sp>
        <p:nvSpPr>
          <p:cNvPr id="7" name="AutoShape 34" descr="03"/>
          <p:cNvSpPr>
            <a:spLocks noChangeArrowheads="1"/>
          </p:cNvSpPr>
          <p:nvPr/>
        </p:nvSpPr>
        <p:spPr bwMode="gray">
          <a:xfrm rot="20584390">
            <a:off x="4448175" y="3908425"/>
            <a:ext cx="2552700" cy="573088"/>
          </a:xfrm>
          <a:prstGeom prst="parallelogram">
            <a:avLst>
              <a:gd name="adj" fmla="val 30190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/>
              <a:cs typeface="+mn-cs"/>
            </a:endParaRPr>
          </a:p>
        </p:txBody>
      </p:sp>
      <p:sp>
        <p:nvSpPr>
          <p:cNvPr id="8" name="AutoShape 35" descr="02"/>
          <p:cNvSpPr>
            <a:spLocks noChangeArrowheads="1"/>
          </p:cNvSpPr>
          <p:nvPr/>
        </p:nvSpPr>
        <p:spPr bwMode="gray">
          <a:xfrm rot="20584390">
            <a:off x="6751638" y="3206750"/>
            <a:ext cx="2533650" cy="573088"/>
          </a:xfrm>
          <a:prstGeom prst="parallelogram">
            <a:avLst>
              <a:gd name="adj" fmla="val 29965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/>
              <a:cs typeface="+mn-cs"/>
            </a:endParaRP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4114800" y="5838825"/>
            <a:ext cx="1079500" cy="633413"/>
            <a:chOff x="2680" y="3678"/>
            <a:chExt cx="680" cy="399"/>
          </a:xfrm>
        </p:grpSpPr>
        <p:sp>
          <p:nvSpPr>
            <p:cNvPr id="10" name="Text Box 14"/>
            <p:cNvSpPr txBox="1">
              <a:spLocks noChangeArrowheads="1"/>
            </p:cNvSpPr>
            <p:nvPr/>
          </p:nvSpPr>
          <p:spPr bwMode="white">
            <a:xfrm>
              <a:off x="2680" y="3789"/>
              <a:ext cx="680" cy="28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2400" b="1" smtClean="0">
                  <a:solidFill>
                    <a:srgbClr val="000000"/>
                  </a:solidFill>
                  <a:cs typeface="+mn-cs"/>
                </a:rPr>
                <a:t>LOGO</a:t>
              </a:r>
            </a:p>
          </p:txBody>
        </p:sp>
        <p:sp>
          <p:nvSpPr>
            <p:cNvPr id="11" name="AutoShape 15"/>
            <p:cNvSpPr>
              <a:spLocks noChangeArrowheads="1"/>
            </p:cNvSpPr>
            <p:nvPr/>
          </p:nvSpPr>
          <p:spPr bwMode="white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ru-RU">
                <a:solidFill>
                  <a:srgbClr val="37399B"/>
                </a:solidFill>
                <a:latin typeface="Arial"/>
                <a:cs typeface="+mn-cs"/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457200" y="2133600"/>
            <a:ext cx="5475288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371600"/>
            <a:ext cx="8077200" cy="682625"/>
          </a:xfrm>
        </p:spPr>
        <p:txBody>
          <a:bodyPr/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10"/>
          </p:nvPr>
        </p:nvSpPr>
        <p:spPr bwMode="white"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11"/>
          </p:nvPr>
        </p:nvSpPr>
        <p:spPr bwMode="white"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12"/>
          </p:nvPr>
        </p:nvSpPr>
        <p:spPr bwMode="white"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41CAEF10-5E56-4161-820E-CBD579C86B3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1358E-584A-4339-AEF1-B0C11228F2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06C66-CB63-4780-B6CE-92B3E7B8E51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0767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0767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E7118-9EC3-4ACF-985B-8A4B7133983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CDB8E-407A-4345-B596-4A795F4F7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E956D3-F871-4089-9C45-3F441CF5D3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E72E3-6779-42B1-B88E-292728D4AA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BF9A2-EF82-4066-9AC2-892670071E3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E3487-6901-4451-BCD4-A0D5790AF83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90F27-704C-400B-9421-28043745BE0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89664-484E-4DE2-891F-4D91E11361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228600"/>
            <a:ext cx="2076450" cy="6019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076950" cy="6019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21F36-FFA7-47F5-B4DB-18B66E0942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72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8560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5479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839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FB132F-1F41-4D77-A75F-689EC8F912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1205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278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712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6739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37064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5599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107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7015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6739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2907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DDF9C-82FB-4FDF-A691-536016B482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1866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273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810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6342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487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0095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3909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12.04.2019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6403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3216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204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E5921-BFED-4F51-9969-737343722F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7065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61265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7693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2270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632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8808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01757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1406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BDEE2-D0AC-4AFB-B696-98F2529BC0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CF992-01D8-4BAE-A8CB-C330779440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D8AE2D-F1B2-48E7-AE66-74AB198947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vmlDrawing" Target="../drawings/vmlDrawing1.vml"/><Relationship Id="rId18" Type="http://schemas.openxmlformats.org/officeDocument/2006/relationships/image" Target="../media/image7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17" Type="http://schemas.openxmlformats.org/officeDocument/2006/relationships/image" Target="../media/image6.jpe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4.xml"/><Relationship Id="rId19" Type="http://schemas.openxmlformats.org/officeDocument/2006/relationships/image" Target="../media/image8.jpeg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oleObject" Target="../embeddings/oleObject1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67E0E35-14C0-4E39-8B33-64DD778C9F0C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46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46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1AF3928-FB28-49CC-9626-DA4D99C21F9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  <p:transition spd="med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35"/>
          <p:cNvGraphicFramePr>
            <a:graphicFrameLocks noChangeAspect="1"/>
          </p:cNvGraphicFramePr>
          <p:nvPr/>
        </p:nvGraphicFramePr>
        <p:xfrm>
          <a:off x="0" y="0"/>
          <a:ext cx="9144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6" name="Image" r:id="rId14" imgW="13003175" imgH="1612698" progId="">
                  <p:embed/>
                </p:oleObj>
              </mc:Choice>
              <mc:Fallback>
                <p:oleObj name="Image" r:id="rId14" imgW="13003175" imgH="1612698" progId="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699DE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0" name="Freeform 36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/>
              <a:cs typeface="+mn-cs"/>
            </a:endParaRPr>
          </a:p>
        </p:txBody>
      </p: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0" y="914400"/>
            <a:ext cx="9144000" cy="350838"/>
            <a:chOff x="0" y="672"/>
            <a:chExt cx="5760" cy="221"/>
          </a:xfrm>
        </p:grpSpPr>
        <p:sp>
          <p:nvSpPr>
            <p:cNvPr id="5" name="AutoShape 38" descr="06"/>
            <p:cNvSpPr>
              <a:spLocks noChangeArrowheads="1"/>
            </p:cNvSpPr>
            <p:nvPr userDrawn="1"/>
          </p:nvSpPr>
          <p:spPr bwMode="gray">
            <a:xfrm>
              <a:off x="0" y="674"/>
              <a:ext cx="1443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6" cstate="print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Arial"/>
                <a:cs typeface="+mn-cs"/>
              </a:endParaRPr>
            </a:p>
          </p:txBody>
        </p:sp>
        <p:sp>
          <p:nvSpPr>
            <p:cNvPr id="1035" name="AutoShape 39" descr="05"/>
            <p:cNvSpPr>
              <a:spLocks noChangeArrowheads="1"/>
            </p:cNvSpPr>
            <p:nvPr userDrawn="1"/>
          </p:nvSpPr>
          <p:spPr bwMode="gray">
            <a:xfrm>
              <a:off x="1434" y="674"/>
              <a:ext cx="1446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7" cstate="print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Arial"/>
                <a:cs typeface="+mn-cs"/>
              </a:endParaRPr>
            </a:p>
          </p:txBody>
        </p:sp>
        <p:sp>
          <p:nvSpPr>
            <p:cNvPr id="1036" name="AutoShape 40" descr="03"/>
            <p:cNvSpPr>
              <a:spLocks noChangeArrowheads="1"/>
            </p:cNvSpPr>
            <p:nvPr userDrawn="1"/>
          </p:nvSpPr>
          <p:spPr bwMode="gray">
            <a:xfrm>
              <a:off x="2876" y="674"/>
              <a:ext cx="1449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8" cstate="print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Arial"/>
                <a:cs typeface="+mn-cs"/>
              </a:endParaRPr>
            </a:p>
          </p:txBody>
        </p:sp>
        <p:sp>
          <p:nvSpPr>
            <p:cNvPr id="1037" name="AutoShape 41" descr="02"/>
            <p:cNvSpPr>
              <a:spLocks noChangeArrowheads="1"/>
            </p:cNvSpPr>
            <p:nvPr userDrawn="1"/>
          </p:nvSpPr>
          <p:spPr bwMode="gray">
            <a:xfrm>
              <a:off x="4322" y="672"/>
              <a:ext cx="1438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9" cstate="print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Arial"/>
                <a:cs typeface="+mn-cs"/>
              </a:endParaRPr>
            </a:p>
          </p:txBody>
        </p:sp>
      </p:grp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95400"/>
            <a:ext cx="8305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E01213F-4415-4240-BDD3-14660708A8C9}" type="slidenum">
              <a:rPr lang="en-US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cs typeface="+mn-cs"/>
            </a:endParaRPr>
          </a:p>
        </p:txBody>
      </p:sp>
      <p:sp>
        <p:nvSpPr>
          <p:cNvPr id="103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28600"/>
            <a:ext cx="8229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12.04.2019</a:t>
            </a:fld>
            <a:endParaRPr lang="ru-RU">
              <a:solidFill>
                <a:srgbClr val="04617B">
                  <a:shade val="90000"/>
                </a:srgbClr>
              </a:solidFill>
              <a:latin typeface="Constantia"/>
              <a:cs typeface="+mn-cs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4617B">
                  <a:shade val="90000"/>
                </a:srgbClr>
              </a:solidFill>
              <a:latin typeface="Constantia"/>
              <a:cs typeface="+mn-cs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Constanti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00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12.04.2019</a:t>
            </a:fld>
            <a:endParaRPr lang="ru-RU">
              <a:solidFill>
                <a:srgbClr val="04617B">
                  <a:shade val="90000"/>
                </a:srgbClr>
              </a:solidFill>
              <a:latin typeface="Constantia"/>
              <a:cs typeface="+mn-cs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4617B">
                  <a:shade val="90000"/>
                </a:srgbClr>
              </a:solidFill>
              <a:latin typeface="Constantia"/>
              <a:cs typeface="+mn-cs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Constanti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4377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DEF15E3-04BE-43B0-9B15-DB2DC88E9037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12.04.2019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5E2F702-889D-4864-A3A8-CC1564CDA401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89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0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2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12" Type="http://schemas.openxmlformats.org/officeDocument/2006/relationships/image" Target="../media/image67.wm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jpeg"/><Relationship Id="rId11" Type="http://schemas.openxmlformats.org/officeDocument/2006/relationships/image" Target="../media/image66.wmf"/><Relationship Id="rId5" Type="http://schemas.openxmlformats.org/officeDocument/2006/relationships/image" Target="../media/image60.jpeg"/><Relationship Id="rId10" Type="http://schemas.openxmlformats.org/officeDocument/2006/relationships/image" Target="../media/image65.wmf"/><Relationship Id="rId4" Type="http://schemas.openxmlformats.org/officeDocument/2006/relationships/image" Target="../media/image59.jpeg"/><Relationship Id="rId9" Type="http://schemas.openxmlformats.org/officeDocument/2006/relationships/image" Target="../media/image6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0.wmf"/><Relationship Id="rId4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microsoft.com/office/2007/relationships/media" Target="../media/media1.mp3"/><Relationship Id="rId7" Type="http://schemas.openxmlformats.org/officeDocument/2006/relationships/hyperlink" Target="http://go.microsoft.com/fwlink/p/?LinkId=255141" TargetMode="External"/><Relationship Id="rId2" Type="http://schemas.openxmlformats.org/officeDocument/2006/relationships/audio" Target="file:///E:\&#1087;&#1088;&#1080;&#1079;&#1085;&#1072;&#1095;&#1085;&#1086;&#1077;\&#1088;&#1072;&#1079;&#1085;&#1086;&#1077;\&#1076;&#1086;&#1082;&#1083;&#1072;&#1076;&#1099;\&#1088;&#1077;&#1092;&#1083;&#1077;&#1082;&#1089;&#1080;&#1103;\Secret%20Garden%20-%20&#1052;&#1091;&#1079;&#1099;&#1082;&#1072;%20&#1076;&#1083;&#1103;%20&#1093;&#1086;&#1088;&#1086;&#1096;&#1077;&#1075;&#1086;%20&#1085;&#1072;&#1089;&#1090;&#1088;&#1086;&#1077;&#1085;&#1080;&#1103;%20(mp3ostrov.com).mp3" TargetMode="External"/><Relationship Id="rId1" Type="http://schemas.microsoft.com/office/2007/relationships/media" Target="file:///E:\&#1087;&#1088;&#1080;&#1079;&#1085;&#1072;&#1095;&#1085;&#1086;&#1077;\&#1088;&#1072;&#1079;&#1085;&#1086;&#1077;\&#1076;&#1086;&#1082;&#1083;&#1072;&#1076;&#1099;\&#1088;&#1077;&#1092;&#1083;&#1077;&#1082;&#1089;&#1080;&#1103;\Secret%20Garden%20-%20&#1052;&#1091;&#1079;&#1099;&#1082;&#1072;%20&#1076;&#1083;&#1103;%20&#1093;&#1086;&#1088;&#1086;&#1096;&#1077;&#1075;&#1086;%20&#1085;&#1072;&#1089;&#1090;&#1088;&#1086;&#1077;&#1085;&#1080;&#1103;%20(mp3ostrov.com).mp3" TargetMode="Externa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14.png"/><Relationship Id="rId4" Type="http://schemas.openxmlformats.org/officeDocument/2006/relationships/audio" Target="../media/media1.mp3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32F5-C094-4517-88AF-08D9D04D706A}" type="slidenum">
              <a:rPr lang="ru-RU"/>
              <a:pPr/>
              <a:t>1</a:t>
            </a:fld>
            <a:endParaRPr lang="ru-RU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74638"/>
            <a:ext cx="7427912" cy="1143000"/>
          </a:xfrm>
        </p:spPr>
        <p:txBody>
          <a:bodyPr/>
          <a:lstStyle/>
          <a:p>
            <a:endParaRPr lang="ru-RU" i="1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60648"/>
            <a:ext cx="7885112" cy="4104977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Мастер-класс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«Рефлексия –  основа самоанализа и 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самооценивания  учащихся 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</a:t>
            </a:r>
            <a:r>
              <a:rPr lang="ru-RU" sz="40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на уроках по ФГОС»</a:t>
            </a:r>
            <a:endParaRPr lang="ru-RU" sz="4000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  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математики </a:t>
            </a: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Кабирова 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Гульшат</a:t>
            </a:r>
          </a:p>
          <a:p>
            <a:pPr marL="0" indent="0" algn="ctr">
              <a:buNone/>
            </a:pP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Азгаровна</a:t>
            </a:r>
          </a:p>
          <a:p>
            <a:pPr algn="r">
              <a:buFontTx/>
              <a:buNone/>
            </a:pPr>
            <a:r>
              <a:rPr lang="ru-RU" sz="4000" i="1" dirty="0" smtClean="0">
                <a:solidFill>
                  <a:srgbClr val="66FFFF"/>
                </a:solidFill>
              </a:rPr>
              <a:t>  </a:t>
            </a:r>
            <a:endParaRPr lang="ru-RU" sz="4000" b="1" i="1" dirty="0">
              <a:solidFill>
                <a:srgbClr val="0099FF"/>
              </a:solidFill>
            </a:endParaRPr>
          </a:p>
        </p:txBody>
      </p:sp>
      <p:sp>
        <p:nvSpPr>
          <p:cNvPr id="8196" name="Rectangle 4"/>
          <p:cNvSpPr>
            <a:spLocks noRot="1" noChangeArrowheads="1"/>
          </p:cNvSpPr>
          <p:nvPr/>
        </p:nvSpPr>
        <p:spPr bwMode="auto">
          <a:xfrm>
            <a:off x="684213" y="4724400"/>
            <a:ext cx="8007350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3200"/>
          </a:p>
        </p:txBody>
      </p:sp>
      <p:sp>
        <p:nvSpPr>
          <p:cNvPr id="8199" name="Rectangle 7"/>
          <p:cNvSpPr>
            <a:spLocks noRot="1" noChangeArrowheads="1"/>
          </p:cNvSpPr>
          <p:nvPr/>
        </p:nvSpPr>
        <p:spPr bwMode="auto">
          <a:xfrm>
            <a:off x="3924300" y="4221163"/>
            <a:ext cx="38893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endParaRPr lang="ru-RU" sz="4400" b="1" i="1" dirty="0">
              <a:solidFill>
                <a:srgbClr val="000066"/>
              </a:solidFill>
            </a:endParaRPr>
          </a:p>
        </p:txBody>
      </p:sp>
      <p:pic>
        <p:nvPicPr>
          <p:cNvPr id="8200" name="Picture 4" descr="BOOK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4797425"/>
            <a:ext cx="2303463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C08C-F41B-4EE7-9739-D58137AF05B0}" type="slidenum">
              <a:rPr lang="ru-RU"/>
              <a:pPr/>
              <a:t>10</a:t>
            </a:fld>
            <a:endParaRPr lang="ru-RU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rgbClr val="CC0099"/>
                </a:solidFill>
              </a:rPr>
              <a:t>Рефлексия настроения и эмоционального состояния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37600" y="6781800"/>
            <a:ext cx="406400" cy="76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800"/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95288" y="1412875"/>
            <a:ext cx="2879725" cy="273685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33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563938" y="1412875"/>
            <a:ext cx="2663825" cy="2492375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33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3348038" y="2781300"/>
            <a:ext cx="2808287" cy="1871663"/>
          </a:xfrm>
          <a:prstGeom prst="cloudCallout">
            <a:avLst>
              <a:gd name="adj1" fmla="val -46106"/>
              <a:gd name="adj2" fmla="val 8745"/>
            </a:avLst>
          </a:prstGeom>
          <a:solidFill>
            <a:srgbClr val="66FFFF"/>
          </a:solidFill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3323" name="Picture 11" descr="MC900237936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2492375"/>
            <a:ext cx="2063750" cy="2633663"/>
          </a:xfrm>
          <a:prstGeom prst="rect">
            <a:avLst/>
          </a:prstGeom>
          <a:noFill/>
        </p:spPr>
      </p:pic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6227763" y="1484313"/>
            <a:ext cx="2808287" cy="1871662"/>
          </a:xfrm>
          <a:prstGeom prst="cloudCallout">
            <a:avLst>
              <a:gd name="adj1" fmla="val -46106"/>
              <a:gd name="adj2" fmla="val 8745"/>
            </a:avLst>
          </a:prstGeom>
          <a:solidFill>
            <a:srgbClr val="C0C0C0"/>
          </a:solidFill>
          <a:ln w="41275">
            <a:solidFill>
              <a:srgbClr val="333333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7956550" y="1700213"/>
            <a:ext cx="1081088" cy="2520950"/>
          </a:xfrm>
          <a:prstGeom prst="lightningBol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3327" name="Picture 15" descr="img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4149725"/>
            <a:ext cx="2039938" cy="27082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9" grpId="0" animBg="1"/>
      <p:bldP spid="13322" grpId="0" animBg="1"/>
      <p:bldP spid="13324" grpId="0" animBg="1"/>
      <p:bldP spid="133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Рефлексия настроения «Солнышко»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1340768"/>
            <a:ext cx="2016224" cy="20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29674950"/>
              </p:ext>
            </p:extLst>
          </p:nvPr>
        </p:nvGraphicFramePr>
        <p:xfrm>
          <a:off x="1979712" y="2852936"/>
          <a:ext cx="5568280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194" name="Picture 2" descr="C:\Users\Asus\Desktop\1341067138_01.pn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57587"/>
            <a:ext cx="2499449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96752"/>
            <a:ext cx="27051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88640"/>
            <a:ext cx="9207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997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FA598-D311-45FB-9D5E-FD9004AA786D}" type="slidenum">
              <a:rPr lang="ru-RU"/>
              <a:pPr/>
              <a:t>12</a:t>
            </a:fld>
            <a:endParaRPr lang="ru-RU"/>
          </a:p>
        </p:txBody>
      </p:sp>
      <p:sp>
        <p:nvSpPr>
          <p:cNvPr id="22539" name="Rectangle 11"/>
          <p:cNvSpPr>
            <a:spLocks noGrp="1" noChangeArrowheads="1"/>
          </p:cNvSpPr>
          <p:nvPr>
            <p:ph type="title"/>
          </p:nvPr>
        </p:nvSpPr>
        <p:spPr>
          <a:xfrm>
            <a:off x="1331913" y="1628775"/>
            <a:ext cx="3744912" cy="1079500"/>
          </a:xfrm>
        </p:spPr>
        <p:txBody>
          <a:bodyPr/>
          <a:lstStyle/>
          <a:p>
            <a:r>
              <a:rPr lang="ru-RU" sz="4000" b="1">
                <a:solidFill>
                  <a:srgbClr val="A50021"/>
                </a:solidFill>
              </a:rPr>
              <a:t>Веселый </a:t>
            </a:r>
            <a:r>
              <a:rPr lang="en-US" sz="4000" b="1">
                <a:solidFill>
                  <a:srgbClr val="A50021"/>
                </a:solidFill>
              </a:rPr>
              <a:t/>
            </a:r>
            <a:br>
              <a:rPr lang="en-US" sz="4000" b="1">
                <a:solidFill>
                  <a:srgbClr val="A50021"/>
                </a:solidFill>
              </a:rPr>
            </a:br>
            <a:r>
              <a:rPr lang="ru-RU" sz="4000" b="1">
                <a:solidFill>
                  <a:srgbClr val="A50021"/>
                </a:solidFill>
              </a:rPr>
              <a:t>мишка</a:t>
            </a:r>
          </a:p>
        </p:txBody>
      </p:sp>
      <p:pic>
        <p:nvPicPr>
          <p:cNvPr id="22537" name="Picture 9" descr="multyashki-2278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51500" y="2492375"/>
            <a:ext cx="2957513" cy="4048125"/>
          </a:xfrm>
          <a:noFill/>
          <a:ln/>
        </p:spPr>
      </p:pic>
      <p:pic>
        <p:nvPicPr>
          <p:cNvPr id="22538" name="Picture 10" descr="multyashki-228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2276475"/>
            <a:ext cx="3660775" cy="4392613"/>
          </a:xfrm>
          <a:prstGeom prst="rect">
            <a:avLst/>
          </a:prstGeom>
          <a:noFill/>
        </p:spPr>
      </p:pic>
      <p:sp>
        <p:nvSpPr>
          <p:cNvPr id="22540" name="Rectangle 12"/>
          <p:cNvSpPr>
            <a:spLocks noRot="1" noChangeArrowheads="1"/>
          </p:cNvSpPr>
          <p:nvPr/>
        </p:nvSpPr>
        <p:spPr bwMode="auto">
          <a:xfrm>
            <a:off x="5292725" y="1628775"/>
            <a:ext cx="36734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Грустный </a:t>
            </a:r>
            <a:r>
              <a:rPr lang="en-US" sz="40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мишка</a:t>
            </a:r>
          </a:p>
        </p:txBody>
      </p:sp>
      <p:sp>
        <p:nvSpPr>
          <p:cNvPr id="22541" name="Rectangle 13"/>
          <p:cNvSpPr>
            <a:spLocks noRot="1" noChangeArrowheads="1"/>
          </p:cNvSpPr>
          <p:nvPr/>
        </p:nvSpPr>
        <p:spPr bwMode="auto">
          <a:xfrm>
            <a:off x="395288" y="188913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 i="1" dirty="0">
                <a:solidFill>
                  <a:srgbClr val="CC0099"/>
                </a:solidFill>
              </a:rPr>
              <a:t>Рефлексия настроения и эмоционального состояния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/>
      <p:bldP spid="225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0E5F-B7D0-4530-999C-93E3E3EA22F6}" type="slidenum">
              <a:rPr lang="ru-RU"/>
              <a:pPr/>
              <a:t>13</a:t>
            </a:fld>
            <a:endParaRPr lang="ru-RU"/>
          </a:p>
        </p:txBody>
      </p:sp>
      <p:pic>
        <p:nvPicPr>
          <p:cNvPr id="17412" name="Picture 4" descr="i-49 -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844675"/>
            <a:ext cx="3635375" cy="3671888"/>
          </a:xfrm>
          <a:prstGeom prst="rect">
            <a:avLst/>
          </a:prstGeom>
          <a:noFill/>
        </p:spPr>
      </p:pic>
      <p:pic>
        <p:nvPicPr>
          <p:cNvPr id="17413" name="Picture 5" descr="i-49 - копия - коп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844675"/>
            <a:ext cx="3562350" cy="3671888"/>
          </a:xfrm>
          <a:prstGeom prst="rect">
            <a:avLst/>
          </a:prstGeom>
          <a:noFill/>
        </p:spPr>
      </p:pic>
      <p:sp>
        <p:nvSpPr>
          <p:cNvPr id="17414" name="Rectangle 6"/>
          <p:cNvSpPr>
            <a:spLocks noRot="1" noChangeArrowheads="1"/>
          </p:cNvSpPr>
          <p:nvPr/>
        </p:nvSpPr>
        <p:spPr bwMode="auto">
          <a:xfrm>
            <a:off x="758825" y="115888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 b="1" i="1" dirty="0">
                <a:solidFill>
                  <a:srgbClr val="A50021"/>
                </a:solidFill>
              </a:rPr>
              <a:t>Рефлексия настроения и эмоционального состояния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39CD-016A-4281-A941-9BDD4879934E}" type="slidenum">
              <a:rPr lang="ru-RU"/>
              <a:pPr/>
              <a:t>14</a:t>
            </a:fld>
            <a:endParaRPr lang="ru-RU"/>
          </a:p>
        </p:txBody>
      </p:sp>
      <p:sp>
        <p:nvSpPr>
          <p:cNvPr id="16392" name="WordArt 8"/>
          <p:cNvSpPr>
            <a:spLocks noChangeArrowheads="1" noChangeShapeType="1" noTextEdit="1"/>
          </p:cNvSpPr>
          <p:nvPr/>
        </p:nvSpPr>
        <p:spPr bwMode="auto">
          <a:xfrm>
            <a:off x="1403350" y="260350"/>
            <a:ext cx="6696075" cy="622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Маятник настроения</a:t>
            </a:r>
          </a:p>
        </p:txBody>
      </p:sp>
      <p:pic>
        <p:nvPicPr>
          <p:cNvPr id="16393" name="Picture 9" descr="солнечный де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313"/>
            <a:ext cx="4273550" cy="4968875"/>
          </a:xfrm>
          <a:prstGeom prst="rect">
            <a:avLst/>
          </a:prstGeom>
          <a:noFill/>
        </p:spPr>
      </p:pic>
      <p:pic>
        <p:nvPicPr>
          <p:cNvPr id="16394" name="Picture 10" descr="дождливый д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75" y="1484313"/>
            <a:ext cx="4048125" cy="4968875"/>
          </a:xfrm>
          <a:prstGeom prst="rect">
            <a:avLst/>
          </a:prstGeom>
          <a:noFill/>
        </p:spPr>
      </p:pic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4211960" y="1772816"/>
            <a:ext cx="1152525" cy="4392613"/>
          </a:xfrm>
          <a:prstGeom prst="upArrow">
            <a:avLst>
              <a:gd name="adj1" fmla="val 47935"/>
              <a:gd name="adj2" fmla="val 146841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4427538" y="5661025"/>
            <a:ext cx="576262" cy="5048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33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animBg="1"/>
      <p:bldP spid="16395" grpId="1" animBg="1"/>
      <p:bldP spid="16396" grpId="0" animBg="1"/>
      <p:bldP spid="1639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C76B2-76B8-4521-B345-F62FFBF3BFD3}" type="slidenum">
              <a:rPr lang="ru-RU"/>
              <a:pPr/>
              <a:t>15</a:t>
            </a:fld>
            <a:endParaRPr lang="ru-RU"/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827088" y="692696"/>
            <a:ext cx="8007350" cy="4032447"/>
          </a:xfrm>
          <a:prstGeom prst="cloudCallout">
            <a:avLst>
              <a:gd name="adj1" fmla="val -24384"/>
              <a:gd name="adj2" fmla="val 65227"/>
            </a:avLst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4800" b="1" i="1" dirty="0">
                <a:solidFill>
                  <a:srgbClr val="0066CC"/>
                </a:solidFill>
              </a:rPr>
              <a:t>2. Рефлексия деятельности</a:t>
            </a:r>
          </a:p>
        </p:txBody>
      </p:sp>
      <p:sp>
        <p:nvSpPr>
          <p:cNvPr id="15365" name="Rectangle 5"/>
          <p:cNvSpPr>
            <a:spLocks noRot="1"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ru-RU" sz="4400" b="1" i="1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151216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САМОСТОЯТЕЛЬНАЯ      РАБОТА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5301208"/>
          </a:xfrm>
        </p:spPr>
        <p:txBody>
          <a:bodyPr numCol="2">
            <a:normAutofit/>
          </a:bodyPr>
          <a:lstStyle/>
          <a:p>
            <a:pPr>
              <a:buNone/>
            </a:pP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3600" u="sng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</a:t>
            </a:r>
          </a:p>
          <a:p>
            <a:pPr>
              <a:buNone/>
            </a:pPr>
            <a:endParaRPr lang="ru-RU" sz="36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3600" u="sng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7602" y="2249437"/>
            <a:ext cx="1296144" cy="817955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6201" y="3489375"/>
            <a:ext cx="1224136" cy="855579"/>
          </a:xfrm>
          <a:prstGeom prst="rect">
            <a:avLst/>
          </a:prstGeom>
          <a:noFill/>
        </p:spPr>
      </p:pic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4560222"/>
            <a:ext cx="1486689" cy="792088"/>
          </a:xfrm>
          <a:prstGeom prst="rect">
            <a:avLst/>
          </a:prstGeom>
          <a:noFill/>
        </p:spPr>
      </p:pic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4270" y="5589240"/>
            <a:ext cx="1236322" cy="864096"/>
          </a:xfrm>
          <a:prstGeom prst="rect">
            <a:avLst/>
          </a:prstGeom>
          <a:noFill/>
        </p:spPr>
      </p:pic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32781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77217" y="2293163"/>
            <a:ext cx="936104" cy="833517"/>
          </a:xfrm>
          <a:prstGeom prst="rect">
            <a:avLst/>
          </a:prstGeom>
          <a:noFill/>
        </p:spPr>
      </p:pic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32783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5378" y="3192205"/>
            <a:ext cx="1368152" cy="831120"/>
          </a:xfrm>
          <a:prstGeom prst="rect">
            <a:avLst/>
          </a:prstGeom>
          <a:noFill/>
        </p:spPr>
      </p:pic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32785" name="Picture 1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6598" y="4221088"/>
            <a:ext cx="1296144" cy="905907"/>
          </a:xfrm>
          <a:prstGeom prst="rect">
            <a:avLst/>
          </a:prstGeom>
          <a:noFill/>
        </p:spPr>
      </p:pic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32787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30746" y="5352310"/>
            <a:ext cx="1224136" cy="9041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490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 numCol="2">
            <a:normAutofit/>
          </a:bodyPr>
          <a:lstStyle/>
          <a:p>
            <a:pPr>
              <a:buNone/>
            </a:pP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3600" u="sng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</a:t>
            </a:r>
          </a:p>
          <a:p>
            <a:pPr>
              <a:buNone/>
            </a:pP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3600" u="sng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1484784"/>
            <a:ext cx="216024" cy="936104"/>
          </a:xfrm>
          <a:prstGeom prst="rect">
            <a:avLst/>
          </a:prstGeom>
          <a:noFill/>
        </p:spPr>
      </p:pic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2636912"/>
            <a:ext cx="288032" cy="691277"/>
          </a:xfrm>
          <a:prstGeom prst="rect">
            <a:avLst/>
          </a:prstGeom>
          <a:noFill/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429000"/>
            <a:ext cx="504056" cy="963636"/>
          </a:xfrm>
          <a:prstGeom prst="rect">
            <a:avLst/>
          </a:prstGeom>
          <a:noFill/>
        </p:spPr>
      </p:pic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4653136"/>
            <a:ext cx="288032" cy="691277"/>
          </a:xfrm>
          <a:prstGeom prst="rect">
            <a:avLst/>
          </a:prstGeom>
          <a:noFill/>
        </p:spPr>
      </p:pic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40969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1484784"/>
            <a:ext cx="216024" cy="936104"/>
          </a:xfrm>
          <a:prstGeom prst="rect">
            <a:avLst/>
          </a:prstGeom>
          <a:noFill/>
        </p:spPr>
      </p:pic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40971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636912"/>
            <a:ext cx="288032" cy="691277"/>
          </a:xfrm>
          <a:prstGeom prst="rect">
            <a:avLst/>
          </a:prstGeom>
          <a:noFill/>
        </p:spPr>
      </p:pic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40973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3429000"/>
            <a:ext cx="720080" cy="955208"/>
          </a:xfrm>
          <a:prstGeom prst="rect">
            <a:avLst/>
          </a:prstGeom>
          <a:noFill/>
        </p:spPr>
      </p:pic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40975" name="Picture 1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4581128"/>
            <a:ext cx="288032" cy="691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975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433166"/>
              </p:ext>
            </p:extLst>
          </p:nvPr>
        </p:nvGraphicFramePr>
        <p:xfrm>
          <a:off x="4139952" y="260648"/>
          <a:ext cx="4680520" cy="4104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4416"/>
                <a:gridCol w="2296104"/>
              </a:tblGrid>
              <a:tr h="163451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Количество правильных ответов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Количество</a:t>
                      </a:r>
                      <a:r>
                        <a:rPr lang="ru-RU" sz="2800" baseline="0" dirty="0" smtClean="0"/>
                        <a:t> баллов</a:t>
                      </a:r>
                      <a:endParaRPr lang="ru-RU" sz="2800" dirty="0"/>
                    </a:p>
                  </a:txBody>
                  <a:tcPr/>
                </a:tc>
              </a:tr>
              <a:tr h="61748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1748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1748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748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0-1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0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0_5a2e0_a1798d9c_L.png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4664"/>
            <a:ext cx="3086789" cy="253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2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-756592" y="692696"/>
            <a:ext cx="8229600" cy="8310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«Дерево успеха»</a:t>
            </a:r>
          </a:p>
        </p:txBody>
      </p:sp>
      <p:pic>
        <p:nvPicPr>
          <p:cNvPr id="10" name="Picture 2" descr="C:\Users\Елена\Downloads\дере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6083" y="1412776"/>
            <a:ext cx="3935439" cy="4760089"/>
          </a:xfr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001" y="4442462"/>
            <a:ext cx="8032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852936"/>
            <a:ext cx="78581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80728"/>
            <a:ext cx="8699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9"/>
            <a:ext cx="591978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88224" y="1916832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без ошибок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516216" y="3429000"/>
            <a:ext cx="17281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были ошибки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68211" y="4797152"/>
            <a:ext cx="16752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много ошибок</a:t>
            </a:r>
          </a:p>
        </p:txBody>
      </p:sp>
      <p:pic>
        <p:nvPicPr>
          <p:cNvPr id="14" name="Рисунок 3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88640"/>
            <a:ext cx="92075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2687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РефлЕксия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600200"/>
            <a:ext cx="6984776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3333CC"/>
                </a:solidFill>
              </a:rPr>
              <a:t>Это один из сложных </a:t>
            </a:r>
            <a:r>
              <a:rPr lang="ru-RU" b="1" u="sng" dirty="0" smtClean="0">
                <a:solidFill>
                  <a:srgbClr val="3333CC"/>
                </a:solidFill>
              </a:rPr>
              <a:t>случаев постановки ударения</a:t>
            </a:r>
            <a:r>
              <a:rPr lang="ru-RU" b="1" dirty="0" smtClean="0">
                <a:solidFill>
                  <a:srgbClr val="3333CC"/>
                </a:solidFill>
              </a:rPr>
              <a:t>, но стоит только вспомнить слово «</a:t>
            </a:r>
            <a:r>
              <a:rPr lang="ru-RU" b="1" dirty="0" err="1" smtClean="0">
                <a:solidFill>
                  <a:srgbClr val="3333CC"/>
                </a:solidFill>
              </a:rPr>
              <a:t>рефлЕкс</a:t>
            </a:r>
            <a:r>
              <a:rPr lang="ru-RU" b="1" dirty="0" smtClean="0">
                <a:solidFill>
                  <a:srgbClr val="3333CC"/>
                </a:solidFill>
              </a:rPr>
              <a:t>», как ударение</a:t>
            </a:r>
          </a:p>
          <a:p>
            <a:pPr>
              <a:buNone/>
            </a:pPr>
            <a:r>
              <a:rPr lang="ru-RU" b="1" dirty="0" smtClean="0">
                <a:solidFill>
                  <a:srgbClr val="3333CC"/>
                </a:solidFill>
              </a:rPr>
              <a:t>         само становится на   </a:t>
            </a:r>
          </a:p>
          <a:p>
            <a:pPr>
              <a:buNone/>
            </a:pPr>
            <a:r>
              <a:rPr lang="ru-RU" b="1" dirty="0" smtClean="0">
                <a:solidFill>
                  <a:srgbClr val="3333CC"/>
                </a:solidFill>
              </a:rPr>
              <a:t>         правильное место.</a:t>
            </a:r>
            <a:endParaRPr lang="ru-RU" b="1" dirty="0">
              <a:solidFill>
                <a:srgbClr val="3333CC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9776-3D65-4119-B139-3B4C7F564393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5" name="Picture 4" descr="BOOK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5212398"/>
            <a:ext cx="2303463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F863-5082-4045-9427-F723802C8035}" type="slidenum">
              <a:rPr lang="ru-RU"/>
              <a:pPr/>
              <a:t>20</a:t>
            </a:fld>
            <a:endParaRPr lang="ru-RU"/>
          </a:p>
        </p:txBody>
      </p:sp>
      <p:pic>
        <p:nvPicPr>
          <p:cNvPr id="41988" name="Picture 4" descr="яблоня"/>
          <p:cNvPicPr>
            <a:picLocks noChangeAspect="1" noChangeArrowheads="1"/>
          </p:cNvPicPr>
          <p:nvPr/>
        </p:nvPicPr>
        <p:blipFill>
          <a:blip r:embed="rId2" cstate="print"/>
          <a:srcRect t="8977" b="8977"/>
          <a:stretch>
            <a:fillRect/>
          </a:stretch>
        </p:blipFill>
        <p:spPr bwMode="auto">
          <a:xfrm>
            <a:off x="0" y="0"/>
            <a:ext cx="5907088" cy="6858000"/>
          </a:xfrm>
          <a:prstGeom prst="rect">
            <a:avLst/>
          </a:prstGeom>
          <a:noFill/>
        </p:spPr>
      </p:pic>
      <p:pic>
        <p:nvPicPr>
          <p:cNvPr id="41989" name="Picture 5" descr="MC900208234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1650" y="-531813"/>
            <a:ext cx="3562350" cy="3889376"/>
          </a:xfrm>
          <a:prstGeom prst="rect">
            <a:avLst/>
          </a:prstGeom>
          <a:noFill/>
        </p:spPr>
      </p:pic>
      <p:pic>
        <p:nvPicPr>
          <p:cNvPr id="41990" name="Picture 6" descr="MC900436911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1628775"/>
            <a:ext cx="1441450" cy="1441450"/>
          </a:xfrm>
          <a:prstGeom prst="rect">
            <a:avLst/>
          </a:prstGeom>
          <a:noFill/>
        </p:spPr>
      </p:pic>
      <p:pic>
        <p:nvPicPr>
          <p:cNvPr id="41991" name="Picture 7" descr="MC900441708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1052513"/>
            <a:ext cx="3816350" cy="3816350"/>
          </a:xfrm>
          <a:prstGeom prst="rect">
            <a:avLst/>
          </a:prstGeom>
          <a:noFill/>
        </p:spPr>
      </p:pic>
      <p:pic>
        <p:nvPicPr>
          <p:cNvPr id="41992" name="Picture 8" descr="MC900441708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00881" y="620713"/>
            <a:ext cx="1370012" cy="1370012"/>
          </a:xfrm>
          <a:prstGeom prst="rect">
            <a:avLst/>
          </a:prstGeom>
          <a:noFill/>
        </p:spPr>
      </p:pic>
      <p:pic>
        <p:nvPicPr>
          <p:cNvPr id="41993" name="Picture 9" descr="MC900441708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413" y="2636838"/>
            <a:ext cx="1728266" cy="1728266"/>
          </a:xfrm>
          <a:prstGeom prst="rect">
            <a:avLst/>
          </a:prstGeom>
          <a:noFill/>
        </p:spPr>
      </p:pic>
      <p:pic>
        <p:nvPicPr>
          <p:cNvPr id="41994" name="Picture 10" descr="MC900208234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133601"/>
            <a:ext cx="1246137" cy="1680036"/>
          </a:xfrm>
          <a:prstGeom prst="rect">
            <a:avLst/>
          </a:prstGeom>
          <a:noFill/>
        </p:spPr>
      </p:pic>
      <p:pic>
        <p:nvPicPr>
          <p:cNvPr id="41995" name="Picture 11" descr="MC900436911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3213100"/>
            <a:ext cx="3851275" cy="3851275"/>
          </a:xfrm>
          <a:prstGeom prst="rect">
            <a:avLst/>
          </a:prstGeom>
          <a:noFill/>
        </p:spPr>
      </p:pic>
      <p:pic>
        <p:nvPicPr>
          <p:cNvPr id="11" name="Picture 8" descr="MC900441708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34909" y="476672"/>
            <a:ext cx="1370012" cy="1370012"/>
          </a:xfrm>
          <a:prstGeom prst="rect">
            <a:avLst/>
          </a:prstGeom>
          <a:noFill/>
        </p:spPr>
      </p:pic>
      <p:pic>
        <p:nvPicPr>
          <p:cNvPr id="12" name="Picture 10" descr="MC900208234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8540" y="1558504"/>
            <a:ext cx="1121292" cy="151172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22187-6BD9-451C-BAD3-C48EF4A37028}" type="slidenum">
              <a:rPr lang="ru-RU"/>
              <a:pPr/>
              <a:t>21</a:t>
            </a:fld>
            <a:endParaRPr lang="ru-RU"/>
          </a:p>
        </p:txBody>
      </p:sp>
      <p:pic>
        <p:nvPicPr>
          <p:cNvPr id="47111" name="Picture 7" descr="img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81275" cy="3429000"/>
          </a:xfrm>
          <a:prstGeom prst="rect">
            <a:avLst/>
          </a:prstGeom>
          <a:noFill/>
        </p:spPr>
      </p:pic>
      <p:pic>
        <p:nvPicPr>
          <p:cNvPr id="47113" name="Picture 9" descr="page144-content1-id3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549275"/>
            <a:ext cx="4465637" cy="4724400"/>
          </a:xfrm>
          <a:prstGeom prst="rect">
            <a:avLst/>
          </a:prstGeom>
          <a:noFill/>
        </p:spPr>
      </p:pic>
      <p:pic>
        <p:nvPicPr>
          <p:cNvPr id="47114" name="Picture 10" descr="im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9088" y="3768725"/>
            <a:ext cx="3744912" cy="30892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dg51.mycdn.me/getImage?photoId=537895744237&amp;photoType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200"/>
            <a:ext cx="9144000" cy="690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7" y="185625"/>
            <a:ext cx="26271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prstClr val="black"/>
                </a:solidFill>
              </a:rPr>
              <a:t>Ёлка</a:t>
            </a:r>
          </a:p>
        </p:txBody>
      </p:sp>
      <p:pic>
        <p:nvPicPr>
          <p:cNvPr id="4" name="Рисунок 3" descr="http://storge.pic2.me/c/1360x800/683/54a996da149d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4" t="8377" r="10289" b="6870"/>
          <a:stretch/>
        </p:blipFill>
        <p:spPr bwMode="auto">
          <a:xfrm>
            <a:off x="1329531" y="4221088"/>
            <a:ext cx="1981200" cy="21704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oboi.cc/uploads/sred/big/oboik.ru_20091207000517304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7" t="8577" r="19740"/>
          <a:stretch/>
        </p:blipFill>
        <p:spPr bwMode="auto">
          <a:xfrm>
            <a:off x="4716016" y="1002040"/>
            <a:ext cx="1847850" cy="20281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foto-video-podarok.ru/foto/bolshie-novogodnie-igrushki-svoimi-rukami-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1" r="14531"/>
          <a:stretch/>
        </p:blipFill>
        <p:spPr bwMode="auto">
          <a:xfrm>
            <a:off x="6622656" y="4136950"/>
            <a:ext cx="2209800" cy="23387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copypast.ru/uploads/posts/1323850057_4784.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0" t="4889" r="18666" b="3778"/>
          <a:stretch/>
        </p:blipFill>
        <p:spPr bwMode="auto">
          <a:xfrm>
            <a:off x="2267744" y="1700808"/>
            <a:ext cx="2085975" cy="2203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AutoShape 2" descr="http://img-fotki.yandex.ru/get/6514/28257045.d76/0_99398_8aa0df08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9" name="Рисунок 8" descr="http://img-fotki.yandex.ru/get/6514/28257045.d76/0_99398_8aa0df08_XL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4" t="13942" r="17308" b="12661"/>
          <a:stretch/>
        </p:blipFill>
        <p:spPr bwMode="auto">
          <a:xfrm>
            <a:off x="3995936" y="4005064"/>
            <a:ext cx="2057400" cy="22275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65" y="1509064"/>
            <a:ext cx="1796348" cy="517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53" y="2132856"/>
            <a:ext cx="1713928" cy="371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29038"/>
            <a:ext cx="1713928" cy="401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78" y="3045557"/>
            <a:ext cx="1693508" cy="527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14" y="3652639"/>
            <a:ext cx="1638767" cy="5684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37006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Лесенка успеха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805" y="476672"/>
            <a:ext cx="1585097" cy="210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387" y="2027014"/>
            <a:ext cx="1584325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05064"/>
            <a:ext cx="1584325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425" y="2734632"/>
            <a:ext cx="56673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312" y="2289151"/>
            <a:ext cx="1828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68486" y="1130678"/>
            <a:ext cx="2800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В своей  деятельности на уроке и знаниях по данной теме я достиг больших высот.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60443" y="308190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У меня есть небольшие результаты в   деятельности на уроке , но я на достигнутом  не  останавливаюсь. Я заполню «пробелы» в знаниях.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33550" y="4509120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Мне трудно. Я пытаюсь…, но мне ещё нужно много работать над тем, чтобы достичь хороших результатов на уроках.</a:t>
            </a:r>
          </a:p>
        </p:txBody>
      </p:sp>
      <p:pic>
        <p:nvPicPr>
          <p:cNvPr id="15" name="Рисунок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88640"/>
            <a:ext cx="9207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45839"/>
            <a:ext cx="1828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572" y="4350707"/>
            <a:ext cx="56673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090" y="5825131"/>
            <a:ext cx="1828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3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C00000"/>
                </a:solidFill>
              </a:rPr>
              <a:t>«Поезд»</a:t>
            </a:r>
          </a:p>
        </p:txBody>
      </p:sp>
      <p:pic>
        <p:nvPicPr>
          <p:cNvPr id="16387" name="Picture 2" descr="C:\Users\Елена\Downloads\ваг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57375" y="2000250"/>
            <a:ext cx="1917700" cy="1354138"/>
          </a:xfrm>
        </p:spPr>
      </p:pic>
      <p:pic>
        <p:nvPicPr>
          <p:cNvPr id="16388" name="Picture 3" descr="C:\Users\Елена\Downloads\паровоз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2000250"/>
            <a:ext cx="19288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 descr="C:\Users\Елена\Downloads\ва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13" y="2000250"/>
            <a:ext cx="19177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 descr="C:\Users\Елена\Downloads\ва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2000250"/>
            <a:ext cx="19177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" descr="C:\Users\Елена\Downloads\ва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2000250"/>
            <a:ext cx="19177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1928813" y="3357563"/>
            <a:ext cx="1785937" cy="11515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504D">
                    <a:lumMod val="50000"/>
                  </a:srgbClr>
                </a:solidFill>
              </a:rPr>
              <a:t>Устные вычисления  </a:t>
            </a:r>
            <a:endParaRPr lang="ru-RU" sz="20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786188" y="3357563"/>
            <a:ext cx="171450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504D">
                    <a:lumMod val="50000"/>
                  </a:srgbClr>
                </a:solidFill>
              </a:rPr>
              <a:t>Знание формул</a:t>
            </a:r>
            <a:endParaRPr lang="ru-RU" sz="20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500688" y="3357562"/>
            <a:ext cx="1951632" cy="11515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504D">
                    <a:lumMod val="50000"/>
                  </a:srgbClr>
                </a:solidFill>
              </a:rPr>
              <a:t>Изучение нового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504D">
                    <a:lumMod val="50000"/>
                  </a:srgbClr>
                </a:solidFill>
              </a:rPr>
              <a:t>материала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7358063" y="3357563"/>
            <a:ext cx="162877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504D">
                    <a:lumMod val="50000"/>
                  </a:srgbClr>
                </a:solidFill>
              </a:rPr>
              <a:t>Работа 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504D">
                    <a:lumMod val="50000"/>
                  </a:srgbClr>
                </a:solidFill>
              </a:rPr>
              <a:t>группах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CDE2-5F85-406E-80F0-D6F014FF3FFF}" type="slidenum">
              <a:rPr lang="ru-RU"/>
              <a:pPr/>
              <a:t>25</a:t>
            </a:fld>
            <a:endParaRPr lang="ru-RU"/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1692275" y="1412875"/>
            <a:ext cx="66960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800" kern="10" dirty="0">
              <a:ln w="9525">
                <a:noFill/>
                <a:round/>
                <a:headEnd/>
                <a:tailEnd/>
              </a:ln>
              <a:solidFill>
                <a:srgbClr val="66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457200" y="274638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 b="1" i="1" dirty="0" smtClean="0">
                <a:solidFill>
                  <a:srgbClr val="A50021"/>
                </a:solidFill>
              </a:rPr>
              <a:t>Рабочий лист урока</a:t>
            </a:r>
            <a:endParaRPr lang="ru-RU" sz="4000" b="1" i="1" dirty="0">
              <a:solidFill>
                <a:srgbClr val="A50021"/>
              </a:solidFill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611188" y="3697615"/>
            <a:ext cx="46815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6700904" y="3697615"/>
            <a:ext cx="4459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C0000"/>
                </a:solidFill>
              </a:rPr>
              <a:t>Я</a:t>
            </a:r>
            <a:endParaRPr lang="ru-RU" sz="2800" b="1" i="1" dirty="0">
              <a:solidFill>
                <a:srgbClr val="CC0000"/>
              </a:solidFill>
            </a:endParaRPr>
          </a:p>
        </p:txBody>
      </p:sp>
      <p:pic>
        <p:nvPicPr>
          <p:cNvPr id="86018" name="Picture 2" descr="C:\Users\Dom\Pictures\img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110" y="9252"/>
            <a:ext cx="7233378" cy="813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2181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B75762-EF5A-4744-9F85-F7FD8B1FE7E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634"/>
            <a:ext cx="8496944" cy="637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9207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9776-3D65-4119-B139-3B4C7F564393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5" name="Содержимое 4" descr="http://katti.ucoz.ru/_pu/56/565645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6632"/>
            <a:ext cx="838842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CDE2-5F85-406E-80F0-D6F014FF3FFF}" type="slidenum">
              <a:rPr lang="ru-RU"/>
              <a:pPr/>
              <a:t>28</a:t>
            </a:fld>
            <a:endParaRPr lang="ru-RU"/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1692275" y="1412875"/>
            <a:ext cx="66960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" kern="10" dirty="0">
                <a:ln w="9525">
                  <a:noFill/>
                  <a:round/>
                  <a:headEnd/>
                  <a:tailEnd/>
                </a:ln>
                <a:solidFill>
                  <a:srgbClr val="66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Сегодня на уроке я...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457200" y="274638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 b="1" i="1" dirty="0">
                <a:solidFill>
                  <a:srgbClr val="A50021"/>
                </a:solidFill>
              </a:rPr>
              <a:t>РЕФЛЕКСИВНЫЙ ЭКРАН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611188" y="2205038"/>
            <a:ext cx="46815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Сегодня я узнал…</a:t>
            </a:r>
          </a:p>
          <a:p>
            <a:pPr algn="ctr"/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Было интересно…</a:t>
            </a:r>
          </a:p>
          <a:p>
            <a:pPr algn="ctr"/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Было трудно…</a:t>
            </a:r>
          </a:p>
          <a:p>
            <a:pPr algn="ctr"/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 выполнял задания…</a:t>
            </a:r>
          </a:p>
          <a:p>
            <a:pPr algn="ctr"/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 понял, что…</a:t>
            </a:r>
          </a:p>
          <a:p>
            <a:pPr algn="ctr"/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Теперь я могу…</a:t>
            </a:r>
          </a:p>
          <a:p>
            <a:pPr algn="ctr"/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 почувствовал, что…</a:t>
            </a:r>
          </a:p>
          <a:p>
            <a:pPr algn="ctr"/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 приобрёл…</a:t>
            </a: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4500563" y="2205038"/>
            <a:ext cx="48466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800" b="1" i="1">
                <a:solidFill>
                  <a:srgbClr val="CC0000"/>
                </a:solidFill>
              </a:rPr>
              <a:t>Я научился…</a:t>
            </a:r>
          </a:p>
          <a:p>
            <a:pPr algn="ctr"/>
            <a:r>
              <a:rPr lang="ru-RU" sz="2800" b="1" i="1">
                <a:solidFill>
                  <a:srgbClr val="CC0000"/>
                </a:solidFill>
              </a:rPr>
              <a:t>У меня получилось…</a:t>
            </a:r>
          </a:p>
          <a:p>
            <a:pPr algn="ctr"/>
            <a:r>
              <a:rPr lang="ru-RU" sz="2800" b="1" i="1">
                <a:solidFill>
                  <a:srgbClr val="CC0000"/>
                </a:solidFill>
              </a:rPr>
              <a:t>Я смог…</a:t>
            </a:r>
          </a:p>
          <a:p>
            <a:pPr algn="ctr"/>
            <a:r>
              <a:rPr lang="ru-RU" sz="2800" b="1" i="1">
                <a:solidFill>
                  <a:srgbClr val="CC0000"/>
                </a:solidFill>
              </a:rPr>
              <a:t>Я попробую…</a:t>
            </a:r>
          </a:p>
          <a:p>
            <a:pPr algn="ctr"/>
            <a:r>
              <a:rPr lang="ru-RU" sz="2800" b="1" i="1">
                <a:solidFill>
                  <a:srgbClr val="CC0000"/>
                </a:solidFill>
              </a:rPr>
              <a:t>Меня удивило…</a:t>
            </a:r>
          </a:p>
          <a:p>
            <a:pPr algn="ctr"/>
            <a:r>
              <a:rPr lang="ru-RU" sz="2800" b="1" i="1">
                <a:solidFill>
                  <a:srgbClr val="CC0000"/>
                </a:solidFill>
              </a:rPr>
              <a:t>Урок дал мне для жизни…</a:t>
            </a:r>
          </a:p>
          <a:p>
            <a:pPr algn="ctr"/>
            <a:r>
              <a:rPr lang="ru-RU" sz="2800" b="1" i="1">
                <a:solidFill>
                  <a:srgbClr val="CC0000"/>
                </a:solidFill>
              </a:rPr>
              <a:t>Мне захотелось…</a:t>
            </a:r>
          </a:p>
          <a:p>
            <a:pPr algn="ctr"/>
            <a:r>
              <a:rPr lang="ru-RU" sz="2800" b="1" i="1">
                <a:solidFill>
                  <a:srgbClr val="CC0000"/>
                </a:solidFill>
              </a:rPr>
              <a:t>Расскажу дома, что …</a:t>
            </a:r>
          </a:p>
        </p:txBody>
      </p:sp>
    </p:spTree>
    <p:extLst>
      <p:ext uri="{BB962C8B-B14F-4D97-AF65-F5344CB8AC3E}">
        <p14:creationId xmlns:p14="http://schemas.microsoft.com/office/powerpoint/2010/main" val="24188869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785786" y="404664"/>
            <a:ext cx="7901014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00FF"/>
                </a:solidFill>
              </a:rPr>
              <a:t/>
            </a:r>
            <a:br>
              <a:rPr lang="ru-RU" b="1" dirty="0" smtClean="0">
                <a:solidFill>
                  <a:srgbClr val="6600FF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"Три М"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Times New Roman" pitchFamily="18" charset="0"/>
              </a:rPr>
            </a:br>
            <a:endParaRPr lang="ru-RU" b="1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body" idx="1"/>
          </p:nvPr>
        </p:nvSpPr>
        <p:spPr>
          <a:xfrm>
            <a:off x="1979712" y="620688"/>
            <a:ext cx="7164288" cy="5505475"/>
          </a:xfrm>
        </p:spPr>
        <p:txBody>
          <a:bodyPr/>
          <a:lstStyle/>
          <a:p>
            <a:pPr lvl="0">
              <a:buNone/>
            </a:pPr>
            <a:r>
              <a:rPr lang="ru-RU" b="1" dirty="0" smtClean="0"/>
              <a:t>      </a:t>
            </a:r>
            <a:endParaRPr lang="ru-RU" sz="3600" b="1" dirty="0" smtClean="0">
              <a:solidFill>
                <a:srgbClr val="6600FF"/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6600FF"/>
                </a:solidFill>
              </a:rPr>
              <a:t>     Назовите три момента, которые у вас получились хорошо в процессе урока, и предложите одно действие, которое улучшит вашу           работу на следующем уроке.</a:t>
            </a:r>
          </a:p>
          <a:p>
            <a:pPr>
              <a:buNone/>
            </a:pPr>
            <a:endParaRPr lang="ru-RU" b="1" i="1" dirty="0" smtClean="0">
              <a:latin typeface="Times New Roman" pitchFamily="18" charset="0"/>
            </a:endParaRPr>
          </a:p>
          <a:p>
            <a:endParaRPr lang="ru-RU" i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b="1" dirty="0" smtClean="0">
              <a:solidFill>
                <a:srgbClr val="000000"/>
              </a:solidFill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0000"/>
              </a:solidFill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0000"/>
              </a:solidFill>
              <a:cs typeface="Arial" pitchFamily="34" charset="0"/>
            </a:endParaRPr>
          </a:p>
          <a:p>
            <a:endParaRPr lang="ru-RU" i="1" dirty="0" smtClean="0">
              <a:latin typeface="Georgia" pitchFamily="18" charset="0"/>
            </a:endParaRPr>
          </a:p>
        </p:txBody>
      </p:sp>
      <p:pic>
        <p:nvPicPr>
          <p:cNvPr id="11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5562" y="5143512"/>
            <a:ext cx="1714512" cy="1714512"/>
          </a:xfrm>
          <a:prstGeom prst="rect">
            <a:avLst/>
          </a:prstGeom>
          <a:noFill/>
        </p:spPr>
      </p:pic>
      <p:pic>
        <p:nvPicPr>
          <p:cNvPr id="13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5143512"/>
            <a:ext cx="1928826" cy="1571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32F5-C094-4517-88AF-08D9D04D706A}" type="slidenum">
              <a:rPr lang="ru-RU"/>
              <a:pPr/>
              <a:t>3</a:t>
            </a:fld>
            <a:endParaRPr lang="ru-RU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74638"/>
            <a:ext cx="7427912" cy="1143000"/>
          </a:xfrm>
        </p:spPr>
        <p:txBody>
          <a:bodyPr/>
          <a:lstStyle/>
          <a:p>
            <a:r>
              <a:rPr lang="ru-RU" b="1" i="1">
                <a:solidFill>
                  <a:srgbClr val="CC0000"/>
                </a:solidFill>
              </a:rPr>
              <a:t>Цель мастер – класса</a:t>
            </a:r>
            <a:r>
              <a:rPr lang="ru-RU" i="1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412875"/>
            <a:ext cx="7885112" cy="2952750"/>
          </a:xfrm>
        </p:spPr>
        <p:txBody>
          <a:bodyPr/>
          <a:lstStyle/>
          <a:p>
            <a:pPr algn="r">
              <a:buFontTx/>
              <a:buNone/>
            </a:pPr>
            <a:r>
              <a:rPr lang="ru-RU" sz="4000" i="1" dirty="0">
                <a:solidFill>
                  <a:srgbClr val="66FFFF"/>
                </a:solidFill>
              </a:rPr>
              <a:t>  </a:t>
            </a:r>
            <a:r>
              <a:rPr lang="ru-RU" sz="4000" b="1" i="1" dirty="0">
                <a:solidFill>
                  <a:srgbClr val="0099FF"/>
                </a:solidFill>
              </a:rPr>
              <a:t>Повысить мотивацию учителей к овладению рефлексивной </a:t>
            </a:r>
            <a:r>
              <a:rPr lang="ru-RU" sz="4000" b="1" i="1" dirty="0" smtClean="0">
                <a:solidFill>
                  <a:srgbClr val="0099FF"/>
                </a:solidFill>
              </a:rPr>
              <a:t> деятельностью </a:t>
            </a:r>
            <a:r>
              <a:rPr lang="ru-RU" sz="4000" b="1" i="1" dirty="0">
                <a:solidFill>
                  <a:srgbClr val="0099FF"/>
                </a:solidFill>
              </a:rPr>
              <a:t>учащихся</a:t>
            </a:r>
          </a:p>
        </p:txBody>
      </p:sp>
      <p:sp>
        <p:nvSpPr>
          <p:cNvPr id="8196" name="Rectangle 4"/>
          <p:cNvSpPr>
            <a:spLocks noRot="1" noChangeArrowheads="1"/>
          </p:cNvSpPr>
          <p:nvPr/>
        </p:nvSpPr>
        <p:spPr bwMode="auto">
          <a:xfrm>
            <a:off x="1043608" y="4221163"/>
            <a:ext cx="8007350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3200"/>
          </a:p>
        </p:txBody>
      </p:sp>
      <p:sp>
        <p:nvSpPr>
          <p:cNvPr id="8199" name="Rectangle 7"/>
          <p:cNvSpPr>
            <a:spLocks noRot="1" noChangeArrowheads="1"/>
          </p:cNvSpPr>
          <p:nvPr/>
        </p:nvSpPr>
        <p:spPr bwMode="auto">
          <a:xfrm>
            <a:off x="2771800" y="4221163"/>
            <a:ext cx="5904656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4400" b="1" i="1" dirty="0" smtClean="0">
                <a:solidFill>
                  <a:srgbClr val="000066"/>
                </a:solidFill>
              </a:rPr>
              <a:t>Какую цель           поставите вы?</a:t>
            </a:r>
            <a:endParaRPr lang="ru-RU" sz="4400" b="1" i="1" dirty="0">
              <a:solidFill>
                <a:srgbClr val="000066"/>
              </a:solidFill>
            </a:endParaRPr>
          </a:p>
        </p:txBody>
      </p:sp>
      <p:pic>
        <p:nvPicPr>
          <p:cNvPr id="8200" name="Picture 4" descr="BOOK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941168"/>
            <a:ext cx="2303463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059147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785786" y="404664"/>
            <a:ext cx="7901014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00FF"/>
                </a:solidFill>
              </a:rPr>
              <a:t/>
            </a:r>
            <a:br>
              <a:rPr lang="ru-RU" b="1" dirty="0" smtClean="0">
                <a:solidFill>
                  <a:srgbClr val="6600FF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"Три М"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Times New Roman" pitchFamily="18" charset="0"/>
              </a:rPr>
            </a:br>
            <a:endParaRPr lang="ru-RU" b="1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body" idx="1"/>
          </p:nvPr>
        </p:nvSpPr>
        <p:spPr>
          <a:xfrm>
            <a:off x="1547664" y="188640"/>
            <a:ext cx="7992888" cy="5937523"/>
          </a:xfrm>
        </p:spPr>
        <p:txBody>
          <a:bodyPr/>
          <a:lstStyle/>
          <a:p>
            <a:pPr lvl="0">
              <a:buNone/>
            </a:pPr>
            <a:r>
              <a:rPr lang="ru-RU" b="1" dirty="0" smtClean="0"/>
              <a:t>      </a:t>
            </a:r>
            <a:endParaRPr lang="ru-RU" sz="3600" b="1" dirty="0" smtClean="0">
              <a:solidFill>
                <a:srgbClr val="6600FF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6600FF"/>
                </a:solidFill>
              </a:rPr>
              <a:t>Я сегодня:</a:t>
            </a:r>
          </a:p>
          <a:p>
            <a:pPr marL="742950" indent="-742950">
              <a:buAutoNum type="arabicParenR"/>
            </a:pPr>
            <a:r>
              <a:rPr lang="ru-RU" b="1" dirty="0" smtClean="0">
                <a:solidFill>
                  <a:srgbClr val="6600FF"/>
                </a:solidFill>
              </a:rPr>
              <a:t>правильно вычислял</a:t>
            </a:r>
          </a:p>
          <a:p>
            <a:pPr marL="742950" indent="-742950">
              <a:buAutoNum type="arabicParenR"/>
            </a:pPr>
            <a:r>
              <a:rPr lang="ru-RU" b="1" dirty="0">
                <a:solidFill>
                  <a:srgbClr val="6600FF"/>
                </a:solidFill>
              </a:rPr>
              <a:t>р</a:t>
            </a:r>
            <a:r>
              <a:rPr lang="ru-RU" b="1" dirty="0" smtClean="0">
                <a:solidFill>
                  <a:srgbClr val="6600FF"/>
                </a:solidFill>
              </a:rPr>
              <a:t>ешил задачу на нахождение части</a:t>
            </a:r>
          </a:p>
          <a:p>
            <a:pPr marL="742950" indent="-742950">
              <a:buAutoNum type="arabicParenR"/>
            </a:pPr>
            <a:r>
              <a:rPr lang="ru-RU" b="1" dirty="0" smtClean="0">
                <a:solidFill>
                  <a:srgbClr val="6600FF"/>
                </a:solidFill>
              </a:rPr>
              <a:t>Отметил дроби на координатной прямой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6600FF"/>
                </a:solidFill>
              </a:rPr>
              <a:t>Чтобы не ошибаться в нахождении целого по его части, мне нужно выучить  правило и записывать краткую запись</a:t>
            </a:r>
          </a:p>
          <a:p>
            <a:pPr marL="742950" indent="-742950">
              <a:buAutoNum type="arabicParenR"/>
            </a:pPr>
            <a:endParaRPr lang="ru-RU" b="1" dirty="0" smtClean="0">
              <a:solidFill>
                <a:srgbClr val="6600FF"/>
              </a:solidFill>
            </a:endParaRPr>
          </a:p>
          <a:p>
            <a:pPr>
              <a:buNone/>
            </a:pPr>
            <a:endParaRPr lang="ru-RU" b="1" i="1" dirty="0" smtClean="0">
              <a:latin typeface="Times New Roman" pitchFamily="18" charset="0"/>
            </a:endParaRPr>
          </a:p>
          <a:p>
            <a:endParaRPr lang="ru-RU" i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b="1" dirty="0" smtClean="0">
              <a:solidFill>
                <a:srgbClr val="000000"/>
              </a:solidFill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0000"/>
              </a:solidFill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0000"/>
              </a:solidFill>
              <a:cs typeface="Arial" pitchFamily="34" charset="0"/>
            </a:endParaRPr>
          </a:p>
          <a:p>
            <a:endParaRPr lang="ru-RU" i="1" dirty="0" smtClean="0">
              <a:latin typeface="Georgia" pitchFamily="18" charset="0"/>
            </a:endParaRPr>
          </a:p>
        </p:txBody>
      </p:sp>
      <p:pic>
        <p:nvPicPr>
          <p:cNvPr id="11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5562" y="5143512"/>
            <a:ext cx="1714512" cy="1714512"/>
          </a:xfrm>
          <a:prstGeom prst="rect">
            <a:avLst/>
          </a:prstGeom>
          <a:noFill/>
        </p:spPr>
      </p:pic>
      <p:pic>
        <p:nvPicPr>
          <p:cNvPr id="13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5143512"/>
            <a:ext cx="1928826" cy="15716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418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CDE2-5F85-406E-80F0-D6F014FF3FFF}" type="slidenum">
              <a:rPr lang="ru-RU"/>
              <a:pPr/>
              <a:t>31</a:t>
            </a:fld>
            <a:endParaRPr lang="ru-RU"/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2910726" y="1412875"/>
            <a:ext cx="66960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800" kern="10" dirty="0">
              <a:ln w="9525">
                <a:noFill/>
                <a:round/>
                <a:headEnd/>
                <a:tailEnd/>
              </a:ln>
              <a:solidFill>
                <a:srgbClr val="66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457200" y="214980"/>
            <a:ext cx="8686800" cy="693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 b="1" i="1" dirty="0" smtClean="0">
                <a:solidFill>
                  <a:srgbClr val="A50021"/>
                </a:solidFill>
              </a:rPr>
              <a:t>Рюкзак</a:t>
            </a:r>
            <a:endParaRPr lang="ru-RU" sz="4000" b="1" i="1" dirty="0">
              <a:solidFill>
                <a:srgbClr val="A50021"/>
              </a:solidFill>
            </a:endParaRP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6652012" y="3697615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C0000"/>
                </a:solidFill>
              </a:rPr>
              <a:t>…</a:t>
            </a:r>
            <a:endParaRPr lang="ru-RU" sz="2800" b="1" i="1" dirty="0">
              <a:solidFill>
                <a:srgbClr val="CC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908721"/>
            <a:ext cx="770485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Суть приема  </a:t>
            </a:r>
            <a:r>
              <a:rPr lang="ru-RU" sz="28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- зафиксировать свои продвижения в учебе, а </a:t>
            </a:r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также</a:t>
            </a:r>
            <a:r>
              <a:rPr lang="ru-RU" sz="28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в отношениях с другими. Рюкзак перемещается от одного ученика к другому. Каждый не просто фиксирует успех, но и приводит конкретный пример. </a:t>
            </a:r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      я </a:t>
            </a:r>
            <a:r>
              <a:rPr lang="ru-RU" sz="28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научился </a:t>
            </a:r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составлять по задаче уравнение и решать его</a:t>
            </a:r>
            <a:endParaRPr lang="ru-RU" sz="2800" b="1" dirty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      я </a:t>
            </a:r>
            <a:r>
              <a:rPr lang="ru-RU" sz="28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запомнил формулу для нахождения </a:t>
            </a:r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 площади </a:t>
            </a:r>
            <a:r>
              <a:rPr lang="ru-RU" sz="28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круга</a:t>
            </a:r>
          </a:p>
          <a:p>
            <a:pPr lvl="0"/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 я  научился выполнять действия с десятичными дробями</a:t>
            </a:r>
            <a:endParaRPr lang="ru-RU" sz="2800" b="1" dirty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413218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807EC-64C3-4382-8285-FB3390D1BE4A}" type="slidenum">
              <a:rPr lang="ru-RU"/>
              <a:pPr/>
              <a:t>32</a:t>
            </a:fld>
            <a:endParaRPr lang="ru-RU"/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title"/>
          </p:nvPr>
        </p:nvSpPr>
        <p:spPr>
          <a:xfrm>
            <a:off x="1547813" y="2060575"/>
            <a:ext cx="7402512" cy="1143000"/>
          </a:xfrm>
        </p:spPr>
        <p:txBody>
          <a:bodyPr/>
          <a:lstStyle/>
          <a:p>
            <a:r>
              <a:rPr lang="ru-RU" sz="6000" b="1" i="1" dirty="0">
                <a:solidFill>
                  <a:srgbClr val="CC0099"/>
                </a:solidFill>
              </a:rPr>
              <a:t>ФОТОРЕФЛЕКСИЯ</a:t>
            </a:r>
          </a:p>
        </p:txBody>
      </p:sp>
      <p:pic>
        <p:nvPicPr>
          <p:cNvPr id="160778" name="Picture 10" descr="2e704dff975041a6e713ae5f525a1c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3068638"/>
            <a:ext cx="4287838" cy="3003550"/>
          </a:xfrm>
          <a:prstGeom prst="rect">
            <a:avLst/>
          </a:prstGeom>
          <a:noFill/>
        </p:spPr>
      </p:pic>
      <p:pic>
        <p:nvPicPr>
          <p:cNvPr id="160782" name="Picture 14" descr="nikon_coolpix_l20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5875"/>
            <a:ext cx="2386013" cy="1917700"/>
          </a:xfrm>
          <a:prstGeom prst="rect">
            <a:avLst/>
          </a:prstGeom>
          <a:noFill/>
        </p:spPr>
      </p:pic>
      <p:pic>
        <p:nvPicPr>
          <p:cNvPr id="160784" name="Picture 16" descr="samsung_es10samsung_599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15888"/>
            <a:ext cx="2303463" cy="20018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3763598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0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734B-718E-4AEB-BE0B-BD7F747FE7A3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87042" name="Picture 2" descr="F:\стенгазета 10 класс\IMG_20170303_113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511245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734B-718E-4AEB-BE0B-BD7F747FE7A3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84994" name="Picture 2" descr="F:\КВН фото\vW47hW65Kz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787168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734B-718E-4AEB-BE0B-BD7F747FE7A3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86018" name="Picture 2" descr="F:\стенгазета 10 класс\IMG_20170303_113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546763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5DD6-57EC-4F36-91AF-53053F6D7013}" type="slidenum">
              <a:rPr lang="ru-RU"/>
              <a:pPr/>
              <a:t>36</a:t>
            </a:fld>
            <a:endParaRPr lang="ru-RU"/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971600" y="476672"/>
            <a:ext cx="8007350" cy="3888432"/>
          </a:xfrm>
          <a:prstGeom prst="cloudCallout">
            <a:avLst>
              <a:gd name="adj1" fmla="val -20796"/>
              <a:gd name="adj2" fmla="val 70370"/>
            </a:avLst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4800" b="1" i="1" dirty="0">
                <a:solidFill>
                  <a:srgbClr val="0066CC"/>
                </a:solidFill>
              </a:rPr>
              <a:t>3. Рефлексия содержания учебного материала.</a:t>
            </a:r>
          </a:p>
        </p:txBody>
      </p:sp>
      <p:sp>
        <p:nvSpPr>
          <p:cNvPr id="20485" name="Rectangle 5"/>
          <p:cNvSpPr>
            <a:spLocks noRot="1" noChangeArrowheads="1"/>
          </p:cNvSpPr>
          <p:nvPr/>
        </p:nvSpPr>
        <p:spPr bwMode="auto">
          <a:xfrm>
            <a:off x="1403350" y="115888"/>
            <a:ext cx="745172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ru-RU" sz="4400" b="1" i="1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Рефлексия содержания «Светофор»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87450" y="1916113"/>
            <a:ext cx="3463925" cy="398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597" y="2420888"/>
            <a:ext cx="3944454" cy="749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82975"/>
            <a:ext cx="42306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189" y="4744596"/>
            <a:ext cx="372427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60648"/>
            <a:ext cx="9207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14755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CDE2-5F85-406E-80F0-D6F014FF3FFF}" type="slidenum">
              <a:rPr lang="ru-RU"/>
              <a:pPr/>
              <a:t>38</a:t>
            </a:fld>
            <a:endParaRPr lang="ru-RU"/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2910726" y="1412875"/>
            <a:ext cx="66960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800" kern="10" dirty="0">
              <a:ln w="9525">
                <a:noFill/>
                <a:round/>
                <a:headEnd/>
                <a:tailEnd/>
              </a:ln>
              <a:solidFill>
                <a:srgbClr val="66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457200" y="0"/>
            <a:ext cx="8686800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 b="1" i="1" dirty="0" smtClean="0">
                <a:solidFill>
                  <a:srgbClr val="A50021"/>
                </a:solidFill>
              </a:rPr>
              <a:t>Фразеологизмы</a:t>
            </a:r>
            <a:endParaRPr lang="ru-RU" sz="4000" b="1" i="1" dirty="0">
              <a:solidFill>
                <a:srgbClr val="A50021"/>
              </a:solidFill>
            </a:endParaRP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6652012" y="3697615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C0000"/>
                </a:solidFill>
              </a:rPr>
              <a:t>…</a:t>
            </a:r>
            <a:endParaRPr lang="ru-RU" sz="2800" b="1" i="1" dirty="0">
              <a:solidFill>
                <a:srgbClr val="CC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908721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575680"/>
            <a:ext cx="741682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/>
              <a:t>Подберите выражение, соответствующее вашему восприятию урока</a:t>
            </a:r>
            <a:r>
              <a:rPr lang="ru-RU" sz="2800" dirty="0">
                <a:solidFill>
                  <a:srgbClr val="3333CC"/>
                </a:solidFill>
              </a:rPr>
              <a:t>: </a:t>
            </a:r>
            <a:r>
              <a:rPr lang="ru-RU" sz="2800" dirty="0" smtClean="0">
                <a:solidFill>
                  <a:srgbClr val="3333CC"/>
                </a:solidFill>
              </a:rPr>
              <a:t>Слышал </a:t>
            </a:r>
            <a:r>
              <a:rPr lang="ru-RU" sz="2800" dirty="0">
                <a:solidFill>
                  <a:srgbClr val="3333CC"/>
                </a:solidFill>
              </a:rPr>
              <a:t>краем </a:t>
            </a:r>
            <a:r>
              <a:rPr lang="ru-RU" sz="2800" dirty="0" smtClean="0">
                <a:solidFill>
                  <a:srgbClr val="3333CC"/>
                </a:solidFill>
              </a:rPr>
              <a:t>уха. </a:t>
            </a:r>
            <a:r>
              <a:rPr lang="ru-RU" sz="2800" dirty="0">
                <a:solidFill>
                  <a:srgbClr val="3333CC"/>
                </a:solidFill>
              </a:rPr>
              <a:t>Х</a:t>
            </a:r>
            <a:r>
              <a:rPr lang="ru-RU" sz="2800" dirty="0" smtClean="0">
                <a:solidFill>
                  <a:srgbClr val="3333CC"/>
                </a:solidFill>
              </a:rPr>
              <a:t>лопал ушами. Шевелил мозгами. </a:t>
            </a:r>
            <a:r>
              <a:rPr lang="ru-RU" sz="2800" dirty="0">
                <a:solidFill>
                  <a:srgbClr val="3333CC"/>
                </a:solidFill>
              </a:rPr>
              <a:t>С</a:t>
            </a:r>
            <a:r>
              <a:rPr lang="ru-RU" sz="2800" dirty="0" smtClean="0">
                <a:solidFill>
                  <a:srgbClr val="3333CC"/>
                </a:solidFill>
              </a:rPr>
              <a:t>читал ворон.</a:t>
            </a:r>
            <a:r>
              <a:rPr lang="ru-RU" sz="2800" dirty="0">
                <a:solidFill>
                  <a:srgbClr val="3333CC"/>
                </a:solidFill>
              </a:rPr>
              <a:t> </a:t>
            </a:r>
            <a:r>
              <a:rPr lang="ru-RU" sz="2800" dirty="0" smtClean="0">
                <a:solidFill>
                  <a:srgbClr val="3333CC"/>
                </a:solidFill>
              </a:rPr>
              <a:t>Носил </a:t>
            </a:r>
            <a:r>
              <a:rPr lang="ru-RU" sz="2800" dirty="0">
                <a:solidFill>
                  <a:srgbClr val="3333CC"/>
                </a:solidFill>
              </a:rPr>
              <a:t>воду </a:t>
            </a:r>
            <a:r>
              <a:rPr lang="ru-RU" sz="2800" dirty="0" smtClean="0">
                <a:solidFill>
                  <a:srgbClr val="3333CC"/>
                </a:solidFill>
              </a:rPr>
              <a:t>решетом.  </a:t>
            </a:r>
            <a:r>
              <a:rPr lang="ru-RU" sz="2800" dirty="0">
                <a:solidFill>
                  <a:srgbClr val="3333CC"/>
                </a:solidFill>
              </a:rPr>
              <a:t>Язык </a:t>
            </a:r>
            <a:r>
              <a:rPr lang="ru-RU" sz="2800" dirty="0" smtClean="0">
                <a:solidFill>
                  <a:srgbClr val="3333CC"/>
                </a:solidFill>
              </a:rPr>
              <a:t>заплетался. </a:t>
            </a:r>
            <a:r>
              <a:rPr lang="ru-RU" sz="2800" dirty="0">
                <a:solidFill>
                  <a:srgbClr val="3333CC"/>
                </a:solidFill>
              </a:rPr>
              <a:t>Руки не </a:t>
            </a:r>
            <a:r>
              <a:rPr lang="ru-RU" sz="2800" dirty="0" smtClean="0">
                <a:solidFill>
                  <a:srgbClr val="3333CC"/>
                </a:solidFill>
              </a:rPr>
              <a:t>доходили.  </a:t>
            </a:r>
            <a:r>
              <a:rPr lang="ru-RU" sz="2800" dirty="0">
                <a:solidFill>
                  <a:srgbClr val="3333CC"/>
                </a:solidFill>
              </a:rPr>
              <a:t>Сломал голову над </a:t>
            </a:r>
            <a:r>
              <a:rPr lang="ru-RU" sz="2800" dirty="0" smtClean="0">
                <a:solidFill>
                  <a:srgbClr val="3333CC"/>
                </a:solidFill>
              </a:rPr>
              <a:t>задачей. </a:t>
            </a:r>
            <a:r>
              <a:rPr lang="ru-RU" sz="2800" dirty="0">
                <a:solidFill>
                  <a:srgbClr val="3333CC"/>
                </a:solidFill>
              </a:rPr>
              <a:t>Ума не приложу.</a:t>
            </a:r>
          </a:p>
          <a:p>
            <a:r>
              <a:rPr lang="ru-RU" sz="2800" dirty="0">
                <a:solidFill>
                  <a:srgbClr val="3333CC"/>
                </a:solidFill>
              </a:rPr>
              <a:t>Голова идет </a:t>
            </a:r>
            <a:r>
              <a:rPr lang="ru-RU" sz="2800" dirty="0" smtClean="0">
                <a:solidFill>
                  <a:srgbClr val="3333CC"/>
                </a:solidFill>
              </a:rPr>
              <a:t>кругом.  </a:t>
            </a:r>
            <a:r>
              <a:rPr lang="ru-RU" sz="2800" dirty="0">
                <a:solidFill>
                  <a:srgbClr val="3333CC"/>
                </a:solidFill>
              </a:rPr>
              <a:t>С ног на </a:t>
            </a:r>
            <a:r>
              <a:rPr lang="ru-RU" sz="2800" dirty="0" smtClean="0">
                <a:solidFill>
                  <a:srgbClr val="3333CC"/>
                </a:solidFill>
              </a:rPr>
              <a:t>голову. </a:t>
            </a:r>
          </a:p>
          <a:p>
            <a:r>
              <a:rPr lang="ru-RU" sz="2800" dirty="0" smtClean="0">
                <a:solidFill>
                  <a:srgbClr val="3333CC"/>
                </a:solidFill>
              </a:rPr>
              <a:t>      С    горем </a:t>
            </a:r>
            <a:r>
              <a:rPr lang="ru-RU" sz="2800" dirty="0">
                <a:solidFill>
                  <a:srgbClr val="3333CC"/>
                </a:solidFill>
              </a:rPr>
              <a:t>пополам.  Развести руками. </a:t>
            </a:r>
          </a:p>
          <a:p>
            <a:r>
              <a:rPr lang="ru-RU" sz="2800" dirty="0">
                <a:solidFill>
                  <a:srgbClr val="3333CC"/>
                </a:solidFill>
              </a:rPr>
              <a:t> </a:t>
            </a:r>
            <a:r>
              <a:rPr lang="ru-RU" sz="2800" dirty="0" smtClean="0">
                <a:solidFill>
                  <a:srgbClr val="3333CC"/>
                </a:solidFill>
              </a:rPr>
              <a:t>           С </a:t>
            </a:r>
            <a:r>
              <a:rPr lang="ru-RU" sz="2800" dirty="0">
                <a:solidFill>
                  <a:srgbClr val="3333CC"/>
                </a:solidFill>
              </a:rPr>
              <a:t>первых слов. Опустил  руки. </a:t>
            </a:r>
            <a:endParaRPr lang="ru-RU" sz="2800" dirty="0" smtClean="0">
              <a:solidFill>
                <a:srgbClr val="3333CC"/>
              </a:solidFill>
            </a:endParaRPr>
          </a:p>
          <a:p>
            <a:r>
              <a:rPr lang="ru-RU" sz="2800" dirty="0" smtClean="0">
                <a:solidFill>
                  <a:srgbClr val="3333CC"/>
                </a:solidFill>
              </a:rPr>
              <a:t>             Как  баран </a:t>
            </a:r>
            <a:r>
              <a:rPr lang="ru-RU" sz="2800" dirty="0">
                <a:solidFill>
                  <a:srgbClr val="3333CC"/>
                </a:solidFill>
              </a:rPr>
              <a:t>на новые ворота.</a:t>
            </a:r>
          </a:p>
          <a:p>
            <a:r>
              <a:rPr lang="ru-RU" sz="2800" dirty="0">
                <a:solidFill>
                  <a:srgbClr val="3333CC"/>
                </a:solidFill>
              </a:rPr>
              <a:t>Засучив рукава.  Ветер в </a:t>
            </a:r>
            <a:r>
              <a:rPr lang="ru-RU" sz="2800" dirty="0" smtClean="0">
                <a:solidFill>
                  <a:srgbClr val="3333CC"/>
                </a:solidFill>
              </a:rPr>
              <a:t>голове.  </a:t>
            </a:r>
            <a:r>
              <a:rPr lang="ru-RU" sz="2800" dirty="0">
                <a:solidFill>
                  <a:srgbClr val="3333CC"/>
                </a:solidFill>
              </a:rPr>
              <a:t>Вылетело из </a:t>
            </a:r>
            <a:r>
              <a:rPr lang="ru-RU" sz="2800" dirty="0" smtClean="0">
                <a:solidFill>
                  <a:srgbClr val="3333CC"/>
                </a:solidFill>
              </a:rPr>
              <a:t>головы. </a:t>
            </a:r>
            <a:endParaRPr lang="ru-RU" sz="2800" dirty="0">
              <a:solidFill>
                <a:srgbClr val="3333CC"/>
              </a:solidFill>
            </a:endParaRPr>
          </a:p>
          <a:p>
            <a:pPr lvl="0"/>
            <a:r>
              <a:rPr lang="ru-RU" sz="2800" dirty="0">
                <a:solidFill>
                  <a:srgbClr val="3333CC"/>
                </a:solidFill>
              </a:rPr>
              <a:t>Осмотрел с головы до </a:t>
            </a:r>
            <a:r>
              <a:rPr lang="ru-RU" sz="2800" dirty="0" smtClean="0">
                <a:solidFill>
                  <a:srgbClr val="3333CC"/>
                </a:solidFill>
              </a:rPr>
              <a:t>ног.</a:t>
            </a:r>
            <a:endParaRPr lang="ru-RU" sz="28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44639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Закончи предложение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052736"/>
            <a:ext cx="8064896" cy="5246043"/>
          </a:xfrm>
        </p:spPr>
        <p:txBody>
          <a:bodyPr>
            <a:normAutofit/>
          </a:bodyPr>
          <a:lstStyle/>
          <a:p>
            <a:pPr marL="594360" indent="-45720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Сегодня на уроке я научился…</a:t>
            </a:r>
          </a:p>
          <a:p>
            <a:pPr marL="594360" indent="-45720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Своей работой на уроке я …</a:t>
            </a:r>
          </a:p>
          <a:p>
            <a:pPr marL="594360" indent="-45720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Урок заставил меня задуматься…</a:t>
            </a:r>
          </a:p>
          <a:p>
            <a:pPr marL="137160" indent="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      Особенно мне удалось…</a:t>
            </a:r>
          </a:p>
          <a:p>
            <a:pPr marL="137160" indent="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            Я понял, что…</a:t>
            </a:r>
          </a:p>
          <a:p>
            <a:pPr marL="137160" indent="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           Мне было интересно, по…</a:t>
            </a:r>
          </a:p>
          <a:p>
            <a:pPr marL="137160" indent="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       Для меня было открытием…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(D)\документы с моих документов\images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5373216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9207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670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32F5-C094-4517-88AF-08D9D04D706A}" type="slidenum">
              <a:rPr lang="ru-RU"/>
              <a:pPr/>
              <a:t>4</a:t>
            </a:fld>
            <a:endParaRPr lang="ru-RU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74638"/>
            <a:ext cx="7427912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Цель слушателей:</a:t>
            </a:r>
            <a:r>
              <a:rPr lang="ru-RU" i="1" dirty="0" smtClean="0"/>
              <a:t> </a:t>
            </a:r>
            <a:endParaRPr lang="ru-RU" i="1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412875"/>
            <a:ext cx="7560443" cy="2952750"/>
          </a:xfrm>
        </p:spPr>
        <p:txBody>
          <a:bodyPr/>
          <a:lstStyle/>
          <a:p>
            <a:pPr algn="r">
              <a:buFontTx/>
              <a:buNone/>
            </a:pPr>
            <a:r>
              <a:rPr lang="ru-RU" sz="4000" b="1" i="1" dirty="0" smtClean="0">
                <a:solidFill>
                  <a:srgbClr val="0099FF"/>
                </a:solidFill>
              </a:rPr>
              <a:t>Познакомиться и освоить некоторые     приемы  рефлексии   на уроках</a:t>
            </a:r>
            <a:r>
              <a:rPr lang="ru-RU" sz="4000" dirty="0" smtClean="0"/>
              <a:t> . </a:t>
            </a:r>
            <a:endParaRPr lang="ru-RU" sz="4000" b="1" i="1" dirty="0">
              <a:solidFill>
                <a:srgbClr val="0099FF"/>
              </a:solidFill>
            </a:endParaRPr>
          </a:p>
        </p:txBody>
      </p:sp>
      <p:sp>
        <p:nvSpPr>
          <p:cNvPr id="8196" name="Rectangle 4"/>
          <p:cNvSpPr>
            <a:spLocks noRot="1" noChangeArrowheads="1"/>
          </p:cNvSpPr>
          <p:nvPr/>
        </p:nvSpPr>
        <p:spPr bwMode="auto">
          <a:xfrm>
            <a:off x="684213" y="4724400"/>
            <a:ext cx="8007350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3200"/>
          </a:p>
        </p:txBody>
      </p:sp>
      <p:sp>
        <p:nvSpPr>
          <p:cNvPr id="8199" name="Rectangle 7"/>
          <p:cNvSpPr>
            <a:spLocks noRot="1" noChangeArrowheads="1"/>
          </p:cNvSpPr>
          <p:nvPr/>
        </p:nvSpPr>
        <p:spPr bwMode="auto">
          <a:xfrm>
            <a:off x="3924300" y="4221163"/>
            <a:ext cx="38893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endParaRPr lang="ru-RU" sz="4400" b="1" i="1" dirty="0">
              <a:solidFill>
                <a:srgbClr val="000066"/>
              </a:solidFill>
            </a:endParaRPr>
          </a:p>
        </p:txBody>
      </p:sp>
      <p:pic>
        <p:nvPicPr>
          <p:cNvPr id="8200" name="Picture 4" descr="BOOK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181" y="4941168"/>
            <a:ext cx="2303463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Закончи предложение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052736"/>
            <a:ext cx="7740352" cy="5246043"/>
          </a:xfrm>
        </p:spPr>
        <p:txBody>
          <a:bodyPr>
            <a:normAutofit fontScale="85000" lnSpcReduction="10000"/>
          </a:bodyPr>
          <a:lstStyle/>
          <a:p>
            <a:pPr marL="594360" indent="-45720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39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Я почувствовал, что…</a:t>
            </a:r>
          </a:p>
          <a:p>
            <a:pPr marL="594360" indent="-45720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39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Мне представляется интересным то, что…</a:t>
            </a:r>
          </a:p>
          <a:p>
            <a:pPr marL="594360" indent="-45720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39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А у меня на этот счет другое мнение…</a:t>
            </a:r>
          </a:p>
          <a:p>
            <a:pPr marL="594360" indent="-457200">
              <a:buClr>
                <a:schemeClr val="tx1">
                  <a:shade val="95000"/>
                </a:schemeClr>
              </a:buClr>
              <a:defRPr/>
            </a:pPr>
            <a:r>
              <a:rPr lang="ru-RU" sz="39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Я бы хотел (а) еще раз услышать…</a:t>
            </a:r>
          </a:p>
          <a:p>
            <a:pPr marL="594360" indent="-457200">
              <a:buClr>
                <a:schemeClr val="tx1">
                  <a:shade val="95000"/>
                </a:schemeClr>
              </a:buClr>
              <a:defRPr/>
            </a:pPr>
            <a:r>
              <a:rPr lang="ru-RU" sz="39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Работа над заданием помогла мне…</a:t>
            </a:r>
          </a:p>
          <a:p>
            <a:pPr marL="594360" indent="-457200">
              <a:buClr>
                <a:schemeClr val="tx1">
                  <a:shade val="95000"/>
                </a:schemeClr>
              </a:buClr>
              <a:defRPr/>
            </a:pPr>
            <a:r>
              <a:rPr lang="ru-RU" sz="39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    У меня появилось желание…</a:t>
            </a:r>
          </a:p>
          <a:p>
            <a:pPr marL="594360" indent="-457200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(D)\документы с моих документов\images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4869160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9207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677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15842" y="836712"/>
            <a:ext cx="7792662" cy="4118109"/>
          </a:xfrm>
        </p:spPr>
        <p:txBody>
          <a:bodyPr/>
          <a:lstStyle/>
          <a:p>
            <a:pPr algn="ctr"/>
            <a:r>
              <a:rPr lang="ru-RU" b="1" i="1" dirty="0" smtClean="0"/>
              <a:t>СИНКВЕЙН</a:t>
            </a:r>
            <a:r>
              <a:rPr lang="ru-RU" dirty="0" smtClean="0"/>
              <a:t> </a:t>
            </a:r>
            <a:r>
              <a:rPr lang="ru-RU" dirty="0"/>
              <a:t>- малая стихотворная форма, используемая для фиксации </a:t>
            </a:r>
          </a:p>
          <a:p>
            <a:pPr marL="0" indent="0" algn="ctr">
              <a:buNone/>
            </a:pPr>
            <a:r>
              <a:rPr lang="ru-RU" dirty="0" smtClean="0"/>
              <a:t>      и  описания  своих </a:t>
            </a:r>
            <a:r>
              <a:rPr lang="ru-RU" dirty="0"/>
              <a:t>текущих </a:t>
            </a:r>
            <a:r>
              <a:rPr lang="ru-RU" dirty="0" smtClean="0"/>
              <a:t>                      впечатлений</a:t>
            </a:r>
            <a:r>
              <a:rPr lang="ru-RU" dirty="0"/>
              <a:t>, </a:t>
            </a:r>
            <a:r>
              <a:rPr lang="ru-RU" dirty="0" smtClean="0"/>
              <a:t>ощущений</a:t>
            </a:r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и ассоциаций.</a:t>
            </a:r>
          </a:p>
          <a:p>
            <a:pPr algn="ctr"/>
            <a:r>
              <a:rPr lang="ru-RU" b="1" i="1" dirty="0"/>
              <a:t>СИНКВЕЙН</a:t>
            </a:r>
            <a:r>
              <a:rPr lang="ru-RU" b="1" dirty="0"/>
              <a:t> </a:t>
            </a:r>
            <a:r>
              <a:rPr lang="ru-RU" dirty="0"/>
              <a:t>-</a:t>
            </a:r>
            <a:r>
              <a:rPr lang="ru-RU" b="1" dirty="0"/>
              <a:t> </a:t>
            </a:r>
            <a:r>
              <a:rPr lang="ru-RU" dirty="0"/>
              <a:t>короткое литературное произведение, характеризующее предмет.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1507" y="0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20"/>
          <p:cNvGrpSpPr>
            <a:grpSpLocks/>
          </p:cNvGrpSpPr>
          <p:nvPr/>
        </p:nvGrpSpPr>
        <p:grpSpPr bwMode="auto">
          <a:xfrm>
            <a:off x="180985" y="4242650"/>
            <a:ext cx="2201044" cy="2358207"/>
            <a:chOff x="4562355" y="3442110"/>
            <a:chExt cx="2705861" cy="2862080"/>
          </a:xfrm>
        </p:grpSpPr>
        <p:grpSp>
          <p:nvGrpSpPr>
            <p:cNvPr id="5" name="Группа 23"/>
            <p:cNvGrpSpPr>
              <a:grpSpLocks/>
            </p:cNvGrpSpPr>
            <p:nvPr/>
          </p:nvGrpSpPr>
          <p:grpSpPr bwMode="auto">
            <a:xfrm>
              <a:off x="4562355" y="3442110"/>
              <a:ext cx="2705861" cy="2304256"/>
              <a:chOff x="4386419" y="3212976"/>
              <a:chExt cx="2705861" cy="2304256"/>
            </a:xfrm>
          </p:grpSpPr>
          <p:sp>
            <p:nvSpPr>
              <p:cNvPr id="8" name="Равнобедренный треугольник 7"/>
              <p:cNvSpPr/>
              <p:nvPr/>
            </p:nvSpPr>
            <p:spPr>
              <a:xfrm>
                <a:off x="6444398" y="4941654"/>
                <a:ext cx="647882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5723470" y="4941654"/>
                <a:ext cx="649471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>
                <a:off x="5394766" y="3212976"/>
                <a:ext cx="647882" cy="576226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5105759" y="3789202"/>
                <a:ext cx="649470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2" name="Равнобедренный треугольник 11"/>
              <p:cNvSpPr/>
              <p:nvPr/>
            </p:nvSpPr>
            <p:spPr>
              <a:xfrm>
                <a:off x="5755229" y="3789202"/>
                <a:ext cx="647882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6114105" y="4365427"/>
                <a:ext cx="647882" cy="576226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4" name="Равнобедренный треугольник 13"/>
              <p:cNvSpPr/>
              <p:nvPr/>
            </p:nvSpPr>
            <p:spPr>
              <a:xfrm>
                <a:off x="5394766" y="4365427"/>
                <a:ext cx="647882" cy="576226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4746883" y="4365427"/>
                <a:ext cx="647882" cy="576226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6" name="Равнобедренный треугольник 15"/>
              <p:cNvSpPr/>
              <p:nvPr/>
            </p:nvSpPr>
            <p:spPr>
              <a:xfrm>
                <a:off x="4386419" y="4941654"/>
                <a:ext cx="647882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5034301" y="4941654"/>
                <a:ext cx="647882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" name="Равнобедренный треугольник 6"/>
            <p:cNvSpPr/>
            <p:nvPr/>
          </p:nvSpPr>
          <p:spPr>
            <a:xfrm>
              <a:off x="5562761" y="5727964"/>
              <a:ext cx="647882" cy="576226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67623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548680"/>
            <a:ext cx="8496944" cy="3896219"/>
          </a:xfrm>
        </p:spPr>
        <p:txBody>
          <a:bodyPr/>
          <a:lstStyle/>
          <a:p>
            <a:r>
              <a:rPr lang="ru-RU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Первая строка- одно имя существительное по теме;</a:t>
            </a:r>
          </a:p>
          <a:p>
            <a:r>
              <a:rPr lang="ru-RU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Вторая строка-  описание темы в двух словах (два прилагательных);</a:t>
            </a:r>
          </a:p>
          <a:p>
            <a:r>
              <a:rPr lang="ru-RU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Третья строка-  описание действия              тремя  глаголами; </a:t>
            </a:r>
          </a:p>
          <a:p>
            <a:r>
              <a:rPr lang="ru-RU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Четвертая строка- фраза из  4 слов (показывает отношение к теме);</a:t>
            </a:r>
          </a:p>
          <a:p>
            <a:r>
              <a:rPr lang="ru-RU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        Пятая строка- синоним, который         повторяет суть темы.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1507" y="0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20"/>
          <p:cNvGrpSpPr>
            <a:grpSpLocks/>
          </p:cNvGrpSpPr>
          <p:nvPr/>
        </p:nvGrpSpPr>
        <p:grpSpPr bwMode="auto">
          <a:xfrm>
            <a:off x="180985" y="4242650"/>
            <a:ext cx="2201044" cy="2358207"/>
            <a:chOff x="4562355" y="3442110"/>
            <a:chExt cx="2705861" cy="2862080"/>
          </a:xfrm>
        </p:grpSpPr>
        <p:grpSp>
          <p:nvGrpSpPr>
            <p:cNvPr id="5" name="Группа 23"/>
            <p:cNvGrpSpPr>
              <a:grpSpLocks/>
            </p:cNvGrpSpPr>
            <p:nvPr/>
          </p:nvGrpSpPr>
          <p:grpSpPr bwMode="auto">
            <a:xfrm>
              <a:off x="4562355" y="3442110"/>
              <a:ext cx="2705861" cy="2304256"/>
              <a:chOff x="4386419" y="3212976"/>
              <a:chExt cx="2705861" cy="2304256"/>
            </a:xfrm>
          </p:grpSpPr>
          <p:sp>
            <p:nvSpPr>
              <p:cNvPr id="8" name="Равнобедренный треугольник 7"/>
              <p:cNvSpPr/>
              <p:nvPr/>
            </p:nvSpPr>
            <p:spPr>
              <a:xfrm>
                <a:off x="6444398" y="4941654"/>
                <a:ext cx="647882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5723470" y="4941654"/>
                <a:ext cx="649471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>
                <a:off x="5394766" y="3212976"/>
                <a:ext cx="647882" cy="576226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5105759" y="3789202"/>
                <a:ext cx="649470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2" name="Равнобедренный треугольник 11"/>
              <p:cNvSpPr/>
              <p:nvPr/>
            </p:nvSpPr>
            <p:spPr>
              <a:xfrm>
                <a:off x="5755229" y="3789202"/>
                <a:ext cx="647882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6114105" y="4365427"/>
                <a:ext cx="647882" cy="576226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4" name="Равнобедренный треугольник 13"/>
              <p:cNvSpPr/>
              <p:nvPr/>
            </p:nvSpPr>
            <p:spPr>
              <a:xfrm>
                <a:off x="5394766" y="4365427"/>
                <a:ext cx="647882" cy="576226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4746883" y="4365427"/>
                <a:ext cx="647882" cy="576226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6" name="Равнобедренный треугольник 15"/>
              <p:cNvSpPr/>
              <p:nvPr/>
            </p:nvSpPr>
            <p:spPr>
              <a:xfrm>
                <a:off x="4386419" y="4941654"/>
                <a:ext cx="647882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5034301" y="4941654"/>
                <a:ext cx="647882" cy="576225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" name="Равнобедренный треугольник 6"/>
            <p:cNvSpPr/>
            <p:nvPr/>
          </p:nvSpPr>
          <p:spPr>
            <a:xfrm>
              <a:off x="5562761" y="5727964"/>
              <a:ext cx="647882" cy="576226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70499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404664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1030" name="Picture 6" descr="https://pp.vk.me/c604821/v604821362/15812/Nwaijw51mu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138" y="980728"/>
            <a:ext cx="2173293" cy="265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p.vk.me/c604821/v604821362/15826/7hN39ezl3p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129" y="789385"/>
            <a:ext cx="2952328" cy="291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pp.vk.me/c604821/v604821362/15830/BFyFfPKaci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300" y="3868496"/>
            <a:ext cx="2807147" cy="228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pp.vk.me/c604821/v604821362/15808/l__Ffsyu2H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47473"/>
            <a:ext cx="2383239" cy="260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s://pp.vk.me/c604821/v604821362/173b6/__lZuaNdhY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448272" cy="310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pp.vk.me/c604821/v604821362/173c0/7tr9ujyjRp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29" y="3859938"/>
            <a:ext cx="2062126" cy="274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3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88640"/>
            <a:ext cx="9207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326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569C3-44EC-425A-B514-44C6BE270FD0}" type="slidenum">
              <a:rPr lang="ru-RU"/>
              <a:pPr/>
              <a:t>44</a:t>
            </a:fld>
            <a:endParaRPr lang="ru-RU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СИНКВЕЙН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2195736" y="787668"/>
            <a:ext cx="655272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4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r>
              <a:rPr lang="ru-RU" sz="4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Попробуйте написать синквейн на слово         «рефлексия»</a:t>
            </a:r>
            <a:endParaRPr lang="ru-RU" sz="4400" b="1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569C3-44EC-425A-B514-44C6BE270FD0}" type="slidenum">
              <a:rPr lang="ru-RU"/>
              <a:pPr/>
              <a:t>45</a:t>
            </a:fld>
            <a:endParaRPr lang="ru-RU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1619672" y="-28680"/>
            <a:ext cx="7776864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4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r>
              <a:rPr lang="ru-RU" sz="32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Рефлексия.</a:t>
            </a:r>
          </a:p>
          <a:p>
            <a:r>
              <a:rPr lang="ru-RU" sz="32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Эмоциональная, </a:t>
            </a:r>
            <a:r>
              <a:rPr lang="ru-RU" sz="3200" b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деятельностная</a:t>
            </a:r>
            <a:r>
              <a:rPr lang="ru-RU" sz="32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r>
              <a:rPr lang="ru-RU" sz="32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Знакомимся, осваиваем, применяем.</a:t>
            </a:r>
          </a:p>
          <a:p>
            <a:r>
              <a:rPr lang="ru-RU" sz="32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Оценивается результат </a:t>
            </a:r>
          </a:p>
          <a:p>
            <a:r>
              <a:rPr lang="ru-RU" sz="32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деятельности, состояние.   </a:t>
            </a:r>
          </a:p>
          <a:p>
            <a:r>
              <a:rPr lang="ru-RU" sz="32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Самоанализ.</a:t>
            </a:r>
          </a:p>
        </p:txBody>
      </p:sp>
      <p:pic>
        <p:nvPicPr>
          <p:cNvPr id="5" name="Picture 4" descr="BOOK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5160915"/>
            <a:ext cx="2303463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dirty="0" smtClean="0"/>
              <a:t>Рефлексия</a:t>
            </a: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1115616" y="764704"/>
            <a:ext cx="8424936" cy="5361459"/>
          </a:xfrm>
        </p:spPr>
        <p:txBody>
          <a:bodyPr/>
          <a:lstStyle/>
          <a:p>
            <a:r>
              <a:rPr lang="ru-RU" dirty="0" smtClean="0"/>
              <a:t>При проведении рефлексии в конце урока каждый учащийся должен проанализировать, достиг ли он поставленной цели. Ученик всегда должен сравнивать себя с самим </a:t>
            </a:r>
          </a:p>
          <a:p>
            <a:r>
              <a:rPr lang="ru-RU" dirty="0" smtClean="0"/>
              <a:t>       собой, а не с другими и стремиться</a:t>
            </a:r>
          </a:p>
          <a:p>
            <a:r>
              <a:rPr lang="ru-RU" dirty="0" smtClean="0"/>
              <a:t>             стать лучше, чем был вчера, </a:t>
            </a:r>
          </a:p>
          <a:p>
            <a:r>
              <a:rPr lang="ru-RU" dirty="0" smtClean="0"/>
              <a:t>              а не лучше, чем сосед.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Знаете ли вы?</a:t>
            </a: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smtClean="0"/>
              <a:t>Ученые считают, что основными причинами японского феномена долгожительства являются психологические: стиль жизни, отношение к людям, принципы воспитания детей и т. п. В Японии одним из основных принципов обучения и воспитания является внушение ребёнку идеи, что он всегда должен сравнивать себя с самим собой, а не с другими и стремиться стать лучше, чем был вчера, а не лучше, чем сосед.</a:t>
            </a:r>
          </a:p>
          <a:p>
            <a:r>
              <a:rPr lang="ru-RU" sz="2000" smtClean="0"/>
              <a:t>Там не говорят: «Посмотри на Мишу, как он хорошо себя ведет» или: «Как он хорошо решает задачи». Там говорят: «Вчера ты был лучше, чем сегодня», </a:t>
            </a:r>
            <a:r>
              <a:rPr lang="ru-RU" sz="2000" b="1" smtClean="0">
                <a:solidFill>
                  <a:schemeClr val="tx2"/>
                </a:solidFill>
              </a:rPr>
              <a:t>«Сегодня ты справился с этим лучше, чем вчера, а завтра сумеешь сделать ещё успешнее». </a:t>
            </a:r>
            <a:r>
              <a:rPr lang="ru-RU" sz="2000" smtClean="0"/>
              <a:t>Этот принцип воспитания ориентирует ребёнка на вполне </a:t>
            </a:r>
            <a:r>
              <a:rPr lang="ru-RU" sz="2000" b="1" smtClean="0">
                <a:solidFill>
                  <a:schemeClr val="tx2"/>
                </a:solidFill>
              </a:rPr>
              <a:t>достижимую цель собственного совершенствования</a:t>
            </a:r>
            <a:r>
              <a:rPr lang="ru-RU" sz="2000" smtClean="0"/>
              <a:t>, уменьшает число внутренних и внешних конфликтов и способствует укреплению здоровья.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32F5-C094-4517-88AF-08D9D04D706A}" type="slidenum">
              <a:rPr lang="ru-RU"/>
              <a:pPr/>
              <a:t>48</a:t>
            </a:fld>
            <a:endParaRPr lang="ru-RU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74638"/>
            <a:ext cx="7427912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Цель слушателей:</a:t>
            </a:r>
            <a:r>
              <a:rPr lang="ru-RU" i="1" dirty="0" smtClean="0"/>
              <a:t> </a:t>
            </a:r>
            <a:endParaRPr lang="ru-RU" i="1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412875"/>
            <a:ext cx="7560443" cy="2952750"/>
          </a:xfrm>
        </p:spPr>
        <p:txBody>
          <a:bodyPr/>
          <a:lstStyle/>
          <a:p>
            <a:pPr algn="r">
              <a:buFontTx/>
              <a:buNone/>
            </a:pPr>
            <a:r>
              <a:rPr lang="ru-RU" sz="4000" b="1" i="1" dirty="0" smtClean="0">
                <a:solidFill>
                  <a:srgbClr val="0099FF"/>
                </a:solidFill>
              </a:rPr>
              <a:t>Познакомиться и освоить некоторые     приемы  рефлексии   на уроках</a:t>
            </a:r>
            <a:r>
              <a:rPr lang="ru-RU" sz="4000" dirty="0" smtClean="0"/>
              <a:t> . </a:t>
            </a:r>
            <a:endParaRPr lang="ru-RU" sz="4000" b="1" i="1" dirty="0">
              <a:solidFill>
                <a:srgbClr val="0099FF"/>
              </a:solidFill>
            </a:endParaRPr>
          </a:p>
        </p:txBody>
      </p:sp>
      <p:sp>
        <p:nvSpPr>
          <p:cNvPr id="8196" name="Rectangle 4"/>
          <p:cNvSpPr>
            <a:spLocks noRot="1" noChangeArrowheads="1"/>
          </p:cNvSpPr>
          <p:nvPr/>
        </p:nvSpPr>
        <p:spPr bwMode="auto">
          <a:xfrm>
            <a:off x="684213" y="4724400"/>
            <a:ext cx="8007350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3200"/>
          </a:p>
        </p:txBody>
      </p:sp>
      <p:sp>
        <p:nvSpPr>
          <p:cNvPr id="8199" name="Rectangle 7"/>
          <p:cNvSpPr>
            <a:spLocks noRot="1" noChangeArrowheads="1"/>
          </p:cNvSpPr>
          <p:nvPr/>
        </p:nvSpPr>
        <p:spPr bwMode="auto">
          <a:xfrm>
            <a:off x="3924300" y="4221163"/>
            <a:ext cx="38893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endParaRPr lang="ru-RU" sz="4400" b="1" i="1" dirty="0">
              <a:solidFill>
                <a:srgbClr val="000066"/>
              </a:solidFill>
            </a:endParaRPr>
          </a:p>
        </p:txBody>
      </p:sp>
      <p:pic>
        <p:nvPicPr>
          <p:cNvPr id="8200" name="Picture 4" descr="BOOK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181" y="5140325"/>
            <a:ext cx="2303463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785786" y="-214338"/>
            <a:ext cx="7901014" cy="1285884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  <a:latin typeface="Georgia" pitchFamily="18" charset="0"/>
              </a:rPr>
              <a:t>Итоги мастер-класса:</a:t>
            </a:r>
            <a:endParaRPr lang="ru-RU" b="1" i="1" dirty="0" smtClean="0">
              <a:solidFill>
                <a:srgbClr val="CC0000"/>
              </a:solidFill>
              <a:latin typeface="Georgia" pitchFamily="18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body" idx="1"/>
          </p:nvPr>
        </p:nvSpPr>
        <p:spPr>
          <a:xfrm>
            <a:off x="1907704" y="1124744"/>
            <a:ext cx="7128792" cy="5001419"/>
          </a:xfrm>
        </p:spPr>
        <p:txBody>
          <a:bodyPr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 smtClean="0">
                <a:solidFill>
                  <a:srgbClr val="0070C0"/>
                </a:solidFill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Смогли  выполнить поставленные цели?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Каковы причины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          возникших  затруднений?</a:t>
            </a:r>
            <a:endParaRPr lang="ru-RU" b="1" dirty="0" smtClean="0">
              <a:solidFill>
                <a:srgbClr val="0070C0"/>
              </a:solidFill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b="1" dirty="0" smtClean="0">
                <a:solidFill>
                  <a:srgbClr val="0070C0"/>
                </a:solidFill>
                <a:cs typeface="Times New Roman" pitchFamily="18" charset="0"/>
              </a:rPr>
              <a:t>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0000"/>
              </a:solidFill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0000"/>
              </a:solidFill>
              <a:cs typeface="Arial" pitchFamily="34" charset="0"/>
            </a:endParaRPr>
          </a:p>
          <a:p>
            <a:endParaRPr lang="ru-RU" i="1" dirty="0" smtClean="0">
              <a:latin typeface="Georgia" pitchFamily="18" charset="0"/>
            </a:endParaRPr>
          </a:p>
        </p:txBody>
      </p:sp>
      <p:pic>
        <p:nvPicPr>
          <p:cNvPr id="11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5562" y="5143512"/>
            <a:ext cx="1714512" cy="1714512"/>
          </a:xfrm>
          <a:prstGeom prst="rect">
            <a:avLst/>
          </a:prstGeom>
          <a:noFill/>
        </p:spPr>
      </p:pic>
      <p:pic>
        <p:nvPicPr>
          <p:cNvPr id="13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5143512"/>
            <a:ext cx="1928826" cy="1571612"/>
          </a:xfrm>
          <a:prstGeom prst="rect">
            <a:avLst/>
          </a:prstGeom>
          <a:noFill/>
        </p:spPr>
      </p:pic>
      <p:pic>
        <p:nvPicPr>
          <p:cNvPr id="6" name="Picture 4" descr="BOOK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181" y="5084816"/>
            <a:ext cx="2303463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A6E1C-9C9D-4A53-BB3B-D699C4EBED13}" type="slidenum">
              <a:rPr lang="ru-RU"/>
              <a:pPr/>
              <a:t>5</a:t>
            </a:fld>
            <a:endParaRPr lang="ru-R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333375"/>
            <a:ext cx="6851650" cy="644525"/>
          </a:xfrm>
        </p:spPr>
        <p:txBody>
          <a:bodyPr/>
          <a:lstStyle/>
          <a:p>
            <a:r>
              <a:rPr lang="ru-RU" b="1">
                <a:solidFill>
                  <a:srgbClr val="CC0000"/>
                </a:solidFill>
              </a:rPr>
              <a:t>Что такое рефлексия?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827088" y="908721"/>
            <a:ext cx="8066087" cy="466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buFontTx/>
              <a:buChar char="•"/>
            </a:pPr>
            <a:r>
              <a:rPr lang="ru-RU" sz="3600" dirty="0" smtClean="0"/>
              <a:t> </a:t>
            </a:r>
            <a:r>
              <a:rPr lang="ru-RU" sz="3600" b="1" dirty="0" smtClean="0">
                <a:solidFill>
                  <a:srgbClr val="008000"/>
                </a:solidFill>
              </a:rPr>
              <a:t>это самоанализ, самооценка, "взгляд внутрь себя". Применительно к урокам,    рефлексия — это этап урока, </a:t>
            </a:r>
          </a:p>
          <a:p>
            <a:pPr algn="r"/>
            <a:r>
              <a:rPr lang="ru-RU" sz="3600" b="1" dirty="0" smtClean="0">
                <a:solidFill>
                  <a:srgbClr val="008000"/>
                </a:solidFill>
              </a:rPr>
              <a:t>в ходе которого учащиеся самостоятельно оценивают </a:t>
            </a:r>
          </a:p>
          <a:p>
            <a:pPr algn="r"/>
            <a:r>
              <a:rPr lang="ru-RU" sz="3600" b="1" dirty="0" smtClean="0">
                <a:solidFill>
                  <a:srgbClr val="008000"/>
                </a:solidFill>
              </a:rPr>
              <a:t>свое состояние, результаты своей деятельности</a:t>
            </a:r>
            <a:r>
              <a:rPr lang="ru-RU" sz="3600" dirty="0" smtClean="0"/>
              <a:t>.</a:t>
            </a:r>
            <a:r>
              <a:rPr lang="ru-RU" sz="3600" b="1" dirty="0" smtClean="0"/>
              <a:t> </a:t>
            </a:r>
            <a:endParaRPr lang="ru-RU" sz="36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-8197850" y="-1606550"/>
            <a:ext cx="703262" cy="71437"/>
          </a:xfrm>
          <a:ln/>
        </p:spPr>
        <p:txBody>
          <a:bodyPr vert="eaVert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000"/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051720" y="332656"/>
            <a:ext cx="7200800" cy="504056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r>
              <a:rPr lang="ru-RU" sz="4000" dirty="0">
                <a:solidFill>
                  <a:srgbClr val="000000"/>
                </a:solidFill>
              </a:rPr>
              <a:t> </a:t>
            </a:r>
            <a:r>
              <a:rPr lang="ru-RU" sz="40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Порассуждаем</a:t>
            </a:r>
            <a: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…</a:t>
            </a:r>
          </a:p>
          <a:p>
            <a:endParaRPr lang="ru-RU" sz="4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0070C0"/>
                </a:solidFill>
              </a:rPr>
              <a:t>Было ли  полезным занятие?</a:t>
            </a:r>
            <a:endParaRPr lang="ru-RU" sz="4000" dirty="0">
              <a:solidFill>
                <a:srgbClr val="0070C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0070C0"/>
                </a:solidFill>
              </a:rPr>
              <a:t> Что </a:t>
            </a:r>
            <a:r>
              <a:rPr lang="ru-RU" sz="4000" dirty="0">
                <a:solidFill>
                  <a:srgbClr val="0070C0"/>
                </a:solidFill>
              </a:rPr>
              <a:t>узнали?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>
                <a:solidFill>
                  <a:srgbClr val="0070C0"/>
                </a:solidFill>
              </a:rPr>
              <a:t> </a:t>
            </a:r>
            <a:r>
              <a:rPr lang="ru-RU" sz="4000" dirty="0" smtClean="0">
                <a:solidFill>
                  <a:srgbClr val="0070C0"/>
                </a:solidFill>
              </a:rPr>
              <a:t> Чему </a:t>
            </a:r>
            <a:r>
              <a:rPr lang="ru-RU" sz="4000" dirty="0">
                <a:solidFill>
                  <a:srgbClr val="0070C0"/>
                </a:solidFill>
              </a:rPr>
              <a:t>научились? 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0070C0"/>
                </a:solidFill>
              </a:rPr>
              <a:t>    Что показалось  </a:t>
            </a:r>
            <a:r>
              <a:rPr lang="ru-RU" sz="4000" dirty="0">
                <a:solidFill>
                  <a:srgbClr val="0070C0"/>
                </a:solidFill>
              </a:rPr>
              <a:t>сложным?</a:t>
            </a:r>
          </a:p>
          <a:p>
            <a:endParaRPr lang="ru-RU" sz="4000" dirty="0">
              <a:solidFill>
                <a:srgbClr val="000000"/>
              </a:solidFill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dirty="0">
              <a:solidFill>
                <a:srgbClr val="008000"/>
              </a:solidFill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5867400" y="1628775"/>
            <a:ext cx="3094038" cy="873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867400" y="5373688"/>
            <a:ext cx="2335213" cy="769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dirty="0">
              <a:solidFill>
                <a:srgbClr val="000080"/>
              </a:solidFill>
            </a:endParaRPr>
          </a:p>
        </p:txBody>
      </p:sp>
      <p:pic>
        <p:nvPicPr>
          <p:cNvPr id="6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5562" y="5143512"/>
            <a:ext cx="1714512" cy="1714512"/>
          </a:xfrm>
          <a:prstGeom prst="rect">
            <a:avLst/>
          </a:prstGeom>
          <a:noFill/>
        </p:spPr>
      </p:pic>
      <p:pic>
        <p:nvPicPr>
          <p:cNvPr id="7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5143512"/>
            <a:ext cx="1928826" cy="157161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1071563" y="1824038"/>
            <a:ext cx="5929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 </a:t>
            </a:r>
            <a:endParaRPr lang="ru-RU" sz="2800">
              <a:solidFill>
                <a:prstClr val="black"/>
              </a:solidFill>
            </a:endParaRPr>
          </a:p>
        </p:txBody>
      </p:sp>
      <p:sp>
        <p:nvSpPr>
          <p:cNvPr id="91141" name="Прямоугольник 8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>
                <a:solidFill>
                  <a:prstClr val="black"/>
                </a:solidFill>
              </a:rPr>
              <a:t>ФГОС</a:t>
            </a:r>
            <a:r>
              <a:rPr lang="ru-RU" sz="160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91143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1144" name="Rectangle 8"/>
          <p:cNvSpPr>
            <a:spLocks noGrp="1"/>
          </p:cNvSpPr>
          <p:nvPr>
            <p:ph type="body" sz="half" idx="1"/>
          </p:nvPr>
        </p:nvSpPr>
        <p:spPr>
          <a:xfrm>
            <a:off x="1331640" y="0"/>
            <a:ext cx="7812360" cy="5301208"/>
          </a:xfrm>
        </p:spPr>
        <p:txBody>
          <a:bodyPr>
            <a:normAutofit fontScale="92500"/>
          </a:bodyPr>
          <a:lstStyle/>
          <a:p>
            <a:endParaRPr lang="ru-RU" sz="2400" b="1" i="1" dirty="0" smtClean="0"/>
          </a:p>
          <a:p>
            <a:endParaRPr lang="ru-RU" sz="2400" b="1" i="1" dirty="0" smtClean="0"/>
          </a:p>
          <a:p>
            <a:r>
              <a:rPr lang="ru-RU" sz="2400" b="1" i="1" dirty="0" smtClean="0"/>
              <a:t>Если бы в кабинете у врача, юриста или дантиста одновременно собрались 40 человек с разными желаниями и потребностями, а некоторые, не имея желания там находиться, постоянно мешали бы ему работать, а врач, юрист или дантист (без ассистента), должен был бы в течение всего времени, применяя все свое     мастерство, добиться высоких </a:t>
            </a:r>
          </a:p>
          <a:p>
            <a:r>
              <a:rPr lang="ru-RU" sz="2400" b="1" i="1" dirty="0" smtClean="0"/>
              <a:t>           профессиональных результатов, вот </a:t>
            </a:r>
          </a:p>
          <a:p>
            <a:r>
              <a:rPr lang="ru-RU" sz="2400" b="1" i="1" dirty="0" smtClean="0"/>
              <a:t>            тогда, возможно, он бы получил некоторое </a:t>
            </a:r>
          </a:p>
          <a:p>
            <a:r>
              <a:rPr lang="ru-RU" sz="2400" b="1" i="1" dirty="0" smtClean="0"/>
              <a:t>      представление о работе школьного учителя»</a:t>
            </a:r>
            <a:endParaRPr lang="ru-RU" sz="2400" b="1" dirty="0" smtClean="0"/>
          </a:p>
          <a:p>
            <a:pPr>
              <a:buFont typeface="Wingdings 2" pitchFamily="18" charset="2"/>
              <a:buNone/>
            </a:pPr>
            <a:r>
              <a:rPr lang="ru-RU" sz="2400" b="1" i="1" dirty="0" smtClean="0"/>
              <a:t>                                              (Дональд  </a:t>
            </a:r>
            <a:r>
              <a:rPr lang="ru-RU" sz="2400" b="1" i="1" dirty="0" err="1" smtClean="0"/>
              <a:t>Куинн</a:t>
            </a:r>
            <a:r>
              <a:rPr lang="ru-RU" sz="2400" b="1" i="1" dirty="0" smtClean="0"/>
              <a:t>).</a:t>
            </a:r>
            <a:endParaRPr lang="ru-RU" sz="2400" b="1" dirty="0" smtClean="0"/>
          </a:p>
          <a:p>
            <a:endParaRPr lang="ru-RU" sz="2400" b="1" dirty="0" smtClean="0"/>
          </a:p>
        </p:txBody>
      </p:sp>
      <p:pic>
        <p:nvPicPr>
          <p:cNvPr id="9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9207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50CA-6A2A-43EB-A76C-D5ADF24A7214}" type="slidenum">
              <a:rPr lang="ru-RU"/>
              <a:pPr/>
              <a:t>52</a:t>
            </a:fld>
            <a:endParaRPr lang="ru-RU"/>
          </a:p>
        </p:txBody>
      </p:sp>
      <p:pic>
        <p:nvPicPr>
          <p:cNvPr id="33796" name="Picture 4" descr="flash_prikoly_i_flash_multi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404813"/>
            <a:ext cx="5327650" cy="4032250"/>
          </a:xfrm>
          <a:prstGeom prst="rect">
            <a:avLst/>
          </a:prstGeom>
          <a:noFill/>
        </p:spPr>
      </p:pic>
      <p:sp>
        <p:nvSpPr>
          <p:cNvPr id="33797" name="WordArt 5"/>
          <p:cNvSpPr>
            <a:spLocks noChangeArrowheads="1" noChangeShapeType="1" noTextEdit="1"/>
          </p:cNvSpPr>
          <p:nvPr/>
        </p:nvSpPr>
        <p:spPr bwMode="auto">
          <a:xfrm>
            <a:off x="755650" y="3789363"/>
            <a:ext cx="7993063" cy="20891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kern="10" spc="-18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Всем   спасибо!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A6E1C-9C9D-4A53-BB3B-D699C4EBED13}" type="slidenum">
              <a:rPr lang="ru-RU"/>
              <a:pPr/>
              <a:t>6</a:t>
            </a:fld>
            <a:endParaRPr lang="ru-R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333375"/>
            <a:ext cx="6851650" cy="644525"/>
          </a:xfrm>
        </p:spPr>
        <p:txBody>
          <a:bodyPr/>
          <a:lstStyle/>
          <a:p>
            <a:r>
              <a:rPr lang="ru-RU" b="1" dirty="0" smtClean="0">
                <a:solidFill>
                  <a:srgbClr val="CC0000"/>
                </a:solidFill>
              </a:rPr>
              <a:t>Рефлексия – это:</a:t>
            </a: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827088" y="908721"/>
            <a:ext cx="831691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>
                <a:solidFill>
                  <a:srgbClr val="008000"/>
                </a:solidFill>
              </a:rPr>
              <a:t>Осознание смысла и способа собственной деятельности</a:t>
            </a:r>
          </a:p>
          <a:p>
            <a:pPr algn="r"/>
            <a:r>
              <a:rPr lang="ru-RU" sz="3600" b="1" dirty="0">
                <a:solidFill>
                  <a:srgbClr val="008000"/>
                </a:solidFill>
              </a:rPr>
              <a:t> </a:t>
            </a:r>
            <a:endParaRPr lang="ru-RU" sz="3600" b="1" dirty="0" smtClean="0">
              <a:solidFill>
                <a:srgbClr val="008000"/>
              </a:solidFill>
            </a:endParaRPr>
          </a:p>
          <a:p>
            <a:pPr algn="r"/>
            <a:r>
              <a:rPr lang="ru-RU" sz="3600" b="1" dirty="0" smtClean="0">
                <a:solidFill>
                  <a:srgbClr val="008000"/>
                </a:solidFill>
              </a:rPr>
              <a:t>Объективная оценка своих результатов</a:t>
            </a:r>
          </a:p>
          <a:p>
            <a:pPr algn="r"/>
            <a:r>
              <a:rPr lang="ru-RU" sz="3600" b="1" dirty="0" smtClean="0">
                <a:solidFill>
                  <a:srgbClr val="008000"/>
                </a:solidFill>
                <a:latin typeface="Arial Black" pitchFamily="34" charset="0"/>
              </a:rPr>
              <a:t>Обнаружение проблемы</a:t>
            </a:r>
            <a:endParaRPr lang="ru-RU" sz="3600" b="1" dirty="0">
              <a:solidFill>
                <a:srgbClr val="000066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26521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3262-1D9E-4156-BF5A-9F0437C1AAFC}" type="slidenum">
              <a:rPr lang="ru-RU"/>
              <a:pPr/>
              <a:t>7</a:t>
            </a:fld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068388"/>
          </a:xfrm>
        </p:spPr>
        <p:txBody>
          <a:bodyPr/>
          <a:lstStyle/>
          <a:p>
            <a:r>
              <a:rPr lang="ru-RU" sz="3600" b="1" i="1" dirty="0">
                <a:solidFill>
                  <a:srgbClr val="CC0000"/>
                </a:solidFill>
              </a:rPr>
              <a:t>Классификация  </a:t>
            </a:r>
            <a:r>
              <a:rPr lang="ru-RU" sz="3600" b="1" i="1" dirty="0" smtClean="0">
                <a:solidFill>
                  <a:srgbClr val="CC0000"/>
                </a:solidFill>
              </a:rPr>
              <a:t>рефлексии:</a:t>
            </a:r>
            <a:endParaRPr lang="ru-RU" sz="3600" b="1" i="1" dirty="0">
              <a:solidFill>
                <a:srgbClr val="CC0000"/>
              </a:solidFill>
            </a:endParaRP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3491318" y="3933056"/>
            <a:ext cx="5651500" cy="2232025"/>
          </a:xfrm>
          <a:prstGeom prst="cloudCallout">
            <a:avLst>
              <a:gd name="adj1" fmla="val -91069"/>
              <a:gd name="adj2" fmla="val 53060"/>
            </a:avLst>
          </a:prstGeom>
          <a:solidFill>
            <a:srgbClr val="33CCCC"/>
          </a:solidFill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i="1">
                <a:solidFill>
                  <a:schemeClr val="accent2"/>
                </a:solidFill>
              </a:rPr>
              <a:t>3.Рефлексия содержания учебного материала</a:t>
            </a:r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323850" y="1125538"/>
            <a:ext cx="4319588" cy="2606675"/>
          </a:xfrm>
          <a:prstGeom prst="cloudCallout">
            <a:avLst>
              <a:gd name="adj1" fmla="val -45259"/>
              <a:gd name="adj2" fmla="val 132644"/>
            </a:avLst>
          </a:prstGeom>
          <a:solidFill>
            <a:srgbClr val="CCFFFF"/>
          </a:solidFill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i="1" dirty="0">
                <a:solidFill>
                  <a:schemeClr val="accent2"/>
                </a:solidFill>
              </a:rPr>
              <a:t>1.</a:t>
            </a:r>
            <a:r>
              <a:rPr lang="ru-RU" sz="2400" i="1" dirty="0">
                <a:solidFill>
                  <a:schemeClr val="accent2"/>
                </a:solidFill>
              </a:rPr>
              <a:t> </a:t>
            </a:r>
            <a:r>
              <a:rPr lang="ru-RU" sz="2400" b="1" i="1" dirty="0">
                <a:solidFill>
                  <a:schemeClr val="accent2"/>
                </a:solidFill>
              </a:rPr>
              <a:t>Рефлексия настроения и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i="1" dirty="0">
                <a:solidFill>
                  <a:schemeClr val="accent2"/>
                </a:solidFill>
              </a:rPr>
              <a:t>эмоционального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i="1" dirty="0">
                <a:solidFill>
                  <a:schemeClr val="accent2"/>
                </a:solidFill>
              </a:rPr>
              <a:t>состояния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4427984" y="1054317"/>
            <a:ext cx="4860602" cy="2679477"/>
          </a:xfrm>
          <a:prstGeom prst="cloudCallout">
            <a:avLst>
              <a:gd name="adj1" fmla="val -24384"/>
              <a:gd name="adj2" fmla="val 65227"/>
            </a:avLst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i="1" dirty="0">
                <a:solidFill>
                  <a:srgbClr val="0066CC"/>
                </a:solidFill>
              </a:rPr>
              <a:t>2. Рефлексия деятельности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72A3-5658-49BE-8145-A4C0DA337A9A}" type="slidenum">
              <a:rPr lang="ru-RU"/>
              <a:pPr/>
              <a:t>8</a:t>
            </a:fld>
            <a:endParaRPr lang="ru-RU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CC0000"/>
                </a:solidFill>
              </a:rPr>
              <a:t>Классификация рефлексии:</a:t>
            </a:r>
          </a:p>
        </p:txBody>
      </p:sp>
      <p:sp>
        <p:nvSpPr>
          <p:cNvPr id="10244" name="AutoShape 4"/>
          <p:cNvSpPr>
            <a:spLocks noGrp="1" noChangeArrowheads="1"/>
          </p:cNvSpPr>
          <p:nvPr>
            <p:ph type="body" idx="1"/>
          </p:nvPr>
        </p:nvSpPr>
        <p:spPr>
          <a:xfrm>
            <a:off x="468313" y="1627188"/>
            <a:ext cx="8007350" cy="4192587"/>
          </a:xfrm>
          <a:prstGeom prst="cloudCallout">
            <a:avLst>
              <a:gd name="adj1" fmla="val -20796"/>
              <a:gd name="adj2" fmla="val 70370"/>
            </a:avLst>
          </a:prstGeom>
          <a:solidFill>
            <a:srgbClr val="00FFFF"/>
          </a:solidFill>
          <a:ln w="38100">
            <a:solidFill>
              <a:srgbClr val="0000FF"/>
            </a:solidFill>
            <a:round/>
          </a:ln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 i="1" dirty="0">
                <a:solidFill>
                  <a:schemeClr val="accent2"/>
                </a:solidFill>
              </a:rPr>
              <a:t>1.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sz="4000" b="1" i="1" dirty="0">
                <a:solidFill>
                  <a:schemeClr val="accent2"/>
                </a:solidFill>
              </a:rPr>
              <a:t>Рефлексия настроения и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4000" b="1" i="1" dirty="0">
                <a:solidFill>
                  <a:schemeClr val="accent2"/>
                </a:solidFill>
              </a:rPr>
              <a:t>эмоционального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4000" b="1" i="1" dirty="0">
                <a:solidFill>
                  <a:schemeClr val="accent2"/>
                </a:solidFill>
              </a:rPr>
              <a:t>состояния</a:t>
            </a:r>
          </a:p>
        </p:txBody>
      </p:sp>
      <p:pic>
        <p:nvPicPr>
          <p:cNvPr id="10245" name="Picture 5" descr="DUCK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8813" y="3141663"/>
            <a:ext cx="2135187" cy="37163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38DD-34C9-4FDD-981B-A8B084385EFE}" type="slidenum">
              <a:rPr lang="ru-RU"/>
              <a:pPr/>
              <a:t>9</a:t>
            </a:fld>
            <a:endParaRPr lang="ru-RU"/>
          </a:p>
        </p:txBody>
      </p:sp>
      <p:pic>
        <p:nvPicPr>
          <p:cNvPr id="2054" name="Picture 6" descr="весенний лес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4024"/>
            <a:ext cx="9144000" cy="6864350"/>
          </a:xfrm>
          <a:prstGeom prst="rect">
            <a:avLst/>
          </a:prstGeom>
          <a:noFill/>
        </p:spPr>
      </p:pic>
      <p:pic>
        <p:nvPicPr>
          <p:cNvPr id="2055" name="Secret Garden - Музыка для хорошего настроения (mp3ostrov.com)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6" name="Paul Mauriat - Emmanuelle  (audiopoisk.com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02838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8217" fill="hold"/>
                                        <p:tgtEl>
                                          <p:spTgt spid="20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1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5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зеленая клетка и фон">
  <a:themeElements>
    <a:clrScheme name="зеленая клетка и фон 3">
      <a:dk1>
        <a:srgbClr val="000000"/>
      </a:dk1>
      <a:lt1>
        <a:srgbClr val="FFFFFF"/>
      </a:lt1>
      <a:dk2>
        <a:srgbClr val="085539"/>
      </a:dk2>
      <a:lt2>
        <a:srgbClr val="FFFFFF"/>
      </a:lt2>
      <a:accent1>
        <a:srgbClr val="F7BAD3"/>
      </a:accent1>
      <a:accent2>
        <a:srgbClr val="FBB76E"/>
      </a:accent2>
      <a:accent3>
        <a:srgbClr val="AAB4AE"/>
      </a:accent3>
      <a:accent4>
        <a:srgbClr val="DADADA"/>
      </a:accent4>
      <a:accent5>
        <a:srgbClr val="FAD9E6"/>
      </a:accent5>
      <a:accent6>
        <a:srgbClr val="E3A663"/>
      </a:accent6>
      <a:hlink>
        <a:srgbClr val="58E3B5"/>
      </a:hlink>
      <a:folHlink>
        <a:srgbClr val="EBDA7A"/>
      </a:folHlink>
    </a:clrScheme>
    <a:fontScheme name="зеленая клетка и фон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еленая клетка и фон 1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30E9A9"/>
        </a:accent1>
        <a:accent2>
          <a:srgbClr val="BCE2D6"/>
        </a:accent2>
        <a:accent3>
          <a:srgbClr val="AAB4AE"/>
        </a:accent3>
        <a:accent4>
          <a:srgbClr val="DADADA"/>
        </a:accent4>
        <a:accent5>
          <a:srgbClr val="ADF2D1"/>
        </a:accent5>
        <a:accent6>
          <a:srgbClr val="AACDC2"/>
        </a:accent6>
        <a:hlink>
          <a:srgbClr val="D1FFED"/>
        </a:hlink>
        <a:folHlink>
          <a:srgbClr val="75F0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еленая клетка и фон 2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82C4F2"/>
        </a:accent1>
        <a:accent2>
          <a:srgbClr val="A2DB14"/>
        </a:accent2>
        <a:accent3>
          <a:srgbClr val="AAB4AE"/>
        </a:accent3>
        <a:accent4>
          <a:srgbClr val="DADADA"/>
        </a:accent4>
        <a:accent5>
          <a:srgbClr val="C1DEF7"/>
        </a:accent5>
        <a:accent6>
          <a:srgbClr val="92C611"/>
        </a:accent6>
        <a:hlink>
          <a:srgbClr val="7BE1C0"/>
        </a:hlink>
        <a:folHlink>
          <a:srgbClr val="B6DE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еленая клетка и фон 3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F7BAD3"/>
        </a:accent1>
        <a:accent2>
          <a:srgbClr val="FBB76E"/>
        </a:accent2>
        <a:accent3>
          <a:srgbClr val="AAB4AE"/>
        </a:accent3>
        <a:accent4>
          <a:srgbClr val="DADADA"/>
        </a:accent4>
        <a:accent5>
          <a:srgbClr val="FAD9E6"/>
        </a:accent5>
        <a:accent6>
          <a:srgbClr val="E3A663"/>
        </a:accent6>
        <a:hlink>
          <a:srgbClr val="58E3B5"/>
        </a:hlink>
        <a:folHlink>
          <a:srgbClr val="EBDA7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еленая клетка и фон 4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ECE2AC"/>
        </a:accent1>
        <a:accent2>
          <a:srgbClr val="FCB8A1"/>
        </a:accent2>
        <a:accent3>
          <a:srgbClr val="AAB4AE"/>
        </a:accent3>
        <a:accent4>
          <a:srgbClr val="DADADA"/>
        </a:accent4>
        <a:accent5>
          <a:srgbClr val="F4EED2"/>
        </a:accent5>
        <a:accent6>
          <a:srgbClr val="E4A691"/>
        </a:accent6>
        <a:hlink>
          <a:srgbClr val="C9B5F7"/>
        </a:hlink>
        <a:folHlink>
          <a:srgbClr val="7EDDB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еленая клетка и фон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0E9A9"/>
        </a:accent1>
        <a:accent2>
          <a:srgbClr val="BCE2D6"/>
        </a:accent2>
        <a:accent3>
          <a:srgbClr val="FFFFFF"/>
        </a:accent3>
        <a:accent4>
          <a:srgbClr val="000000"/>
        </a:accent4>
        <a:accent5>
          <a:srgbClr val="ADF2D1"/>
        </a:accent5>
        <a:accent6>
          <a:srgbClr val="AACDC2"/>
        </a:accent6>
        <a:hlink>
          <a:srgbClr val="D1FFED"/>
        </a:hlink>
        <a:folHlink>
          <a:srgbClr val="75F0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еная клетка и фон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2C4F2"/>
        </a:accent1>
        <a:accent2>
          <a:srgbClr val="A2DB14"/>
        </a:accent2>
        <a:accent3>
          <a:srgbClr val="FFFFFF"/>
        </a:accent3>
        <a:accent4>
          <a:srgbClr val="000000"/>
        </a:accent4>
        <a:accent5>
          <a:srgbClr val="C1DEF7"/>
        </a:accent5>
        <a:accent6>
          <a:srgbClr val="92C611"/>
        </a:accent6>
        <a:hlink>
          <a:srgbClr val="7BE1C0"/>
        </a:hlink>
        <a:folHlink>
          <a:srgbClr val="B6DEF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еная клетка и фон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7BAD3"/>
        </a:accent1>
        <a:accent2>
          <a:srgbClr val="FBB76E"/>
        </a:accent2>
        <a:accent3>
          <a:srgbClr val="FFFFFF"/>
        </a:accent3>
        <a:accent4>
          <a:srgbClr val="000000"/>
        </a:accent4>
        <a:accent5>
          <a:srgbClr val="FAD9E6"/>
        </a:accent5>
        <a:accent6>
          <a:srgbClr val="E3A663"/>
        </a:accent6>
        <a:hlink>
          <a:srgbClr val="58E3B5"/>
        </a:hlink>
        <a:folHlink>
          <a:srgbClr val="EBDA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еная клетка и фон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CE2AC"/>
        </a:accent1>
        <a:accent2>
          <a:srgbClr val="FCB8A1"/>
        </a:accent2>
        <a:accent3>
          <a:srgbClr val="FFFFFF"/>
        </a:accent3>
        <a:accent4>
          <a:srgbClr val="000000"/>
        </a:accent4>
        <a:accent5>
          <a:srgbClr val="F4EED2"/>
        </a:accent5>
        <a:accent6>
          <a:srgbClr val="E4A691"/>
        </a:accent6>
        <a:hlink>
          <a:srgbClr val="C9B5F7"/>
        </a:hlink>
        <a:folHlink>
          <a:srgbClr val="7EDD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рамка23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информационные тех">
  <a:themeElements>
    <a:clrScheme name="информационные тех 3">
      <a:dk1>
        <a:srgbClr val="000000"/>
      </a:dk1>
      <a:lt1>
        <a:srgbClr val="FFFFFF"/>
      </a:lt1>
      <a:dk2>
        <a:srgbClr val="37399B"/>
      </a:dk2>
      <a:lt2>
        <a:srgbClr val="C0C0C0"/>
      </a:lt2>
      <a:accent1>
        <a:srgbClr val="699DE9"/>
      </a:accent1>
      <a:accent2>
        <a:srgbClr val="EFB049"/>
      </a:accent2>
      <a:accent3>
        <a:srgbClr val="FFFFFF"/>
      </a:accent3>
      <a:accent4>
        <a:srgbClr val="000000"/>
      </a:accent4>
      <a:accent5>
        <a:srgbClr val="B9CCF2"/>
      </a:accent5>
      <a:accent6>
        <a:srgbClr val="D99F41"/>
      </a:accent6>
      <a:hlink>
        <a:srgbClr val="7476DC"/>
      </a:hlink>
      <a:folHlink>
        <a:srgbClr val="9AC664"/>
      </a:folHlink>
    </a:clrScheme>
    <a:fontScheme name="информационные тех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информационные тех 1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6F4EE6"/>
        </a:accent1>
        <a:accent2>
          <a:srgbClr val="69BFF9"/>
        </a:accent2>
        <a:accent3>
          <a:srgbClr val="FFFFFF"/>
        </a:accent3>
        <a:accent4>
          <a:srgbClr val="000000"/>
        </a:accent4>
        <a:accent5>
          <a:srgbClr val="BBB2F0"/>
        </a:accent5>
        <a:accent6>
          <a:srgbClr val="5EADE2"/>
        </a:accent6>
        <a:hlink>
          <a:srgbClr val="D17FB6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тех 2">
        <a:dk1>
          <a:srgbClr val="000000"/>
        </a:dk1>
        <a:lt1>
          <a:srgbClr val="FFFFFF"/>
        </a:lt1>
        <a:dk2>
          <a:srgbClr val="165E86"/>
        </a:dk2>
        <a:lt2>
          <a:srgbClr val="969696"/>
        </a:lt2>
        <a:accent1>
          <a:srgbClr val="33C5A9"/>
        </a:accent1>
        <a:accent2>
          <a:srgbClr val="90DE88"/>
        </a:accent2>
        <a:accent3>
          <a:srgbClr val="FFFFFF"/>
        </a:accent3>
        <a:accent4>
          <a:srgbClr val="000000"/>
        </a:accent4>
        <a:accent5>
          <a:srgbClr val="ADDFD1"/>
        </a:accent5>
        <a:accent6>
          <a:srgbClr val="82C97B"/>
        </a:accent6>
        <a:hlink>
          <a:srgbClr val="7D96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тех 3">
        <a:dk1>
          <a:srgbClr val="000000"/>
        </a:dk1>
        <a:lt1>
          <a:srgbClr val="FFFFFF"/>
        </a:lt1>
        <a:dk2>
          <a:srgbClr val="37399B"/>
        </a:dk2>
        <a:lt2>
          <a:srgbClr val="C0C0C0"/>
        </a:lt2>
        <a:accent1>
          <a:srgbClr val="699DE9"/>
        </a:accent1>
        <a:accent2>
          <a:srgbClr val="EFB049"/>
        </a:accent2>
        <a:accent3>
          <a:srgbClr val="FFFFFF"/>
        </a:accent3>
        <a:accent4>
          <a:srgbClr val="000000"/>
        </a:accent4>
        <a:accent5>
          <a:srgbClr val="B9CCF2"/>
        </a:accent5>
        <a:accent6>
          <a:srgbClr val="D99F41"/>
        </a:accent6>
        <a:hlink>
          <a:srgbClr val="7476DC"/>
        </a:hlink>
        <a:folHlink>
          <a:srgbClr val="9AC66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зеленая клетка и фон</Template>
  <TotalTime>1727</TotalTime>
  <Words>1058</Words>
  <Application>Microsoft Office PowerPoint</Application>
  <PresentationFormat>Экран (4:3)</PresentationFormat>
  <Paragraphs>271</Paragraphs>
  <Slides>52</Slides>
  <Notes>6</Notes>
  <HiddenSlides>0</HiddenSlides>
  <MMClips>2</MMClips>
  <ScaleCrop>false</ScaleCrop>
  <HeadingPairs>
    <vt:vector size="6" baseType="variant">
      <vt:variant>
        <vt:lpstr>Тема</vt:lpstr>
      </vt:variant>
      <vt:variant>
        <vt:i4>6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9" baseType="lpstr">
      <vt:lpstr>зеленая клетка и фон</vt:lpstr>
      <vt:lpstr>рамка23</vt:lpstr>
      <vt:lpstr>информационные тех</vt:lpstr>
      <vt:lpstr>2_Поток</vt:lpstr>
      <vt:lpstr>3_Поток</vt:lpstr>
      <vt:lpstr>5_Тема Office</vt:lpstr>
      <vt:lpstr>Image</vt:lpstr>
      <vt:lpstr>Презентация PowerPoint</vt:lpstr>
      <vt:lpstr>РефлЕксия</vt:lpstr>
      <vt:lpstr>Цель мастер – класса </vt:lpstr>
      <vt:lpstr>Цель слушателей: </vt:lpstr>
      <vt:lpstr>Что такое рефлексия?</vt:lpstr>
      <vt:lpstr>Рефлексия – это:</vt:lpstr>
      <vt:lpstr>Классификация  рефлексии:</vt:lpstr>
      <vt:lpstr>Классификация рефлексии:</vt:lpstr>
      <vt:lpstr>Презентация PowerPoint</vt:lpstr>
      <vt:lpstr>Рефлексия настроения и эмоционального состояния</vt:lpstr>
      <vt:lpstr>Рефлексия настроения «Солнышко»</vt:lpstr>
      <vt:lpstr>Веселый  мишка</vt:lpstr>
      <vt:lpstr>Презентация PowerPoint</vt:lpstr>
      <vt:lpstr>Презентация PowerPoint</vt:lpstr>
      <vt:lpstr>Презентация PowerPoint</vt:lpstr>
      <vt:lpstr>   САМОСТОЯТЕЛЬНАЯ      РАБОТА</vt:lpstr>
      <vt:lpstr>ОТВЕТЫ</vt:lpstr>
      <vt:lpstr>Презентация PowerPoint</vt:lpstr>
      <vt:lpstr>«Дерево успеха»</vt:lpstr>
      <vt:lpstr>Презентация PowerPoint</vt:lpstr>
      <vt:lpstr>Презентация PowerPoint</vt:lpstr>
      <vt:lpstr>Презентация PowerPoint</vt:lpstr>
      <vt:lpstr>Лесенка успеха</vt:lpstr>
      <vt:lpstr>«Поезд»</vt:lpstr>
      <vt:lpstr>Презентация PowerPoint</vt:lpstr>
      <vt:lpstr>Презентация PowerPoint</vt:lpstr>
      <vt:lpstr>Презентация PowerPoint</vt:lpstr>
      <vt:lpstr>Презентация PowerPoint</vt:lpstr>
      <vt:lpstr> "Три М"  </vt:lpstr>
      <vt:lpstr> "Три М"  </vt:lpstr>
      <vt:lpstr>Презентация PowerPoint</vt:lpstr>
      <vt:lpstr>ФОТОРЕФЛЕКСИЯ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 содержания «Светофор»</vt:lpstr>
      <vt:lpstr>Презентация PowerPoint</vt:lpstr>
      <vt:lpstr>Закончи предложение</vt:lpstr>
      <vt:lpstr>Закончи предложение</vt:lpstr>
      <vt:lpstr>Презентация PowerPoint</vt:lpstr>
      <vt:lpstr>Презентация PowerPoint</vt:lpstr>
      <vt:lpstr>Презентация PowerPoint</vt:lpstr>
      <vt:lpstr>СИНКВЕЙН</vt:lpstr>
      <vt:lpstr>Презентация PowerPoint</vt:lpstr>
      <vt:lpstr>Рефлексия</vt:lpstr>
      <vt:lpstr>Знаете ли вы?</vt:lpstr>
      <vt:lpstr>Цель слушателей: </vt:lpstr>
      <vt:lpstr>Итоги мастер-класса: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Dom</cp:lastModifiedBy>
  <cp:revision>105</cp:revision>
  <dcterms:created xsi:type="dcterms:W3CDTF">2011-01-29T11:50:49Z</dcterms:created>
  <dcterms:modified xsi:type="dcterms:W3CDTF">2019-04-12T15:52:48Z</dcterms:modified>
</cp:coreProperties>
</file>